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erriweather Light"/>
      <p:regular r:id="rId23"/>
      <p:bold r:id="rId24"/>
      <p:italic r:id="rId25"/>
      <p:boldItalic r:id="rId26"/>
    </p:embeddedFont>
    <p:embeddedFont>
      <p:font typeface="Montserrat"/>
      <p:regular r:id="rId27"/>
      <p:bold r:id="rId28"/>
      <p:italic r:id="rId29"/>
      <p:boldItalic r:id="rId30"/>
    </p:embeddedFont>
    <p:embeddedFont>
      <p:font typeface="Lato"/>
      <p:regular r:id="rId31"/>
      <p:bold r:id="rId32"/>
      <p:italic r:id="rId33"/>
      <p:boldItalic r:id="rId34"/>
    </p:embeddedFont>
    <p:embeddedFont>
      <p:font typeface="Merriweather"/>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erriweatherLight-bold.fntdata"/><Relationship Id="rId23" Type="http://schemas.openxmlformats.org/officeDocument/2006/relationships/font" Target="fonts/MerriweatherLigh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Light-boldItalic.fntdata"/><Relationship Id="rId25" Type="http://schemas.openxmlformats.org/officeDocument/2006/relationships/font" Target="fonts/MerriweatherLight-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35" Type="http://schemas.openxmlformats.org/officeDocument/2006/relationships/font" Target="fonts/Merriweather-regular.fntdata"/><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37" Type="http://schemas.openxmlformats.org/officeDocument/2006/relationships/font" Target="fonts/Merriweather-italic.fntdata"/><Relationship Id="rId14" Type="http://schemas.openxmlformats.org/officeDocument/2006/relationships/slide" Target="slides/slide9.xml"/><Relationship Id="rId36" Type="http://schemas.openxmlformats.org/officeDocument/2006/relationships/font" Target="fonts/Merriweather-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Merriweather-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29eb7083f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29eb7083f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29eb7083f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29eb7083f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29f072b8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329f072b8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29f072b85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29f072b85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29f072b85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329f072b85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329f072b85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329f072b85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29f072b859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29f072b85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29f072b85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29f072b85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29da50f2cf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29da50f2cf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29da50f2cf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29da50f2cf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29da50f2cf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29da50f2cf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29da50f2cf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29da50f2cf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29da50f2cf_0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29da50f2cf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29da50f2cf_0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29da50f2cf_0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29eb7083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29eb7083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29eb7083f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29eb7083f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20.png"/><Relationship Id="rId5" Type="http://schemas.openxmlformats.org/officeDocument/2006/relationships/image" Target="../media/image11.png"/><Relationship Id="rId6" Type="http://schemas.openxmlformats.org/officeDocument/2006/relationships/image" Target="../media/image5.png"/><Relationship Id="rId7"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5.png"/><Relationship Id="rId11" Type="http://schemas.openxmlformats.org/officeDocument/2006/relationships/image" Target="../media/image23.png"/><Relationship Id="rId10" Type="http://schemas.openxmlformats.org/officeDocument/2006/relationships/image" Target="../media/image19.png"/><Relationship Id="rId9" Type="http://schemas.openxmlformats.org/officeDocument/2006/relationships/image" Target="../media/image18.png"/><Relationship Id="rId5" Type="http://schemas.openxmlformats.org/officeDocument/2006/relationships/image" Target="../media/image12.png"/><Relationship Id="rId6" Type="http://schemas.openxmlformats.org/officeDocument/2006/relationships/image" Target="../media/image41.png"/><Relationship Id="rId7" Type="http://schemas.openxmlformats.org/officeDocument/2006/relationships/image" Target="../media/image17.png"/><Relationship Id="rId8"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6.png"/><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8.png"/><Relationship Id="rId4" Type="http://schemas.openxmlformats.org/officeDocument/2006/relationships/image" Target="../media/image26.png"/><Relationship Id="rId11" Type="http://schemas.openxmlformats.org/officeDocument/2006/relationships/image" Target="../media/image29.png"/><Relationship Id="rId10" Type="http://schemas.openxmlformats.org/officeDocument/2006/relationships/image" Target="../media/image37.png"/><Relationship Id="rId9" Type="http://schemas.openxmlformats.org/officeDocument/2006/relationships/image" Target="../media/image42.png"/><Relationship Id="rId5" Type="http://schemas.openxmlformats.org/officeDocument/2006/relationships/image" Target="../media/image21.png"/><Relationship Id="rId6" Type="http://schemas.openxmlformats.org/officeDocument/2006/relationships/image" Target="../media/image27.png"/><Relationship Id="rId7" Type="http://schemas.openxmlformats.org/officeDocument/2006/relationships/image" Target="../media/image33.png"/><Relationship Id="rId8" Type="http://schemas.openxmlformats.org/officeDocument/2006/relationships/image" Target="../media/image4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3.png"/><Relationship Id="rId5"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598100" y="239777"/>
            <a:ext cx="8222100" cy="1444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t>BUSINESS CASE</a:t>
            </a:r>
            <a:endParaRPr/>
          </a:p>
          <a:p>
            <a:pPr indent="0" lvl="0" marL="0" rtl="0" algn="ctr">
              <a:spcBef>
                <a:spcPts val="0"/>
              </a:spcBef>
              <a:spcAft>
                <a:spcPts val="0"/>
              </a:spcAft>
              <a:buNone/>
            </a:pPr>
            <a:r>
              <a:rPr lang="fr"/>
              <a:t>Market Price Retail</a:t>
            </a:r>
            <a:endParaRPr/>
          </a:p>
        </p:txBody>
      </p:sp>
      <p:sp>
        <p:nvSpPr>
          <p:cNvPr id="135" name="Google Shape;135;p13"/>
          <p:cNvSpPr txBox="1"/>
          <p:nvPr>
            <p:ph idx="1" type="subTitle"/>
          </p:nvPr>
        </p:nvSpPr>
        <p:spPr>
          <a:xfrm>
            <a:off x="598100" y="4520050"/>
            <a:ext cx="8222100" cy="4323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r>
              <a:rPr lang="fr"/>
              <a:t>Antoine SAVOURNIN</a:t>
            </a:r>
            <a:endParaRPr/>
          </a:p>
        </p:txBody>
      </p:sp>
      <p:pic>
        <p:nvPicPr>
          <p:cNvPr id="136" name="Google Shape;136;p13"/>
          <p:cNvPicPr preferRelativeResize="0"/>
          <p:nvPr/>
        </p:nvPicPr>
        <p:blipFill>
          <a:blip r:embed="rId3">
            <a:alphaModFix/>
          </a:blip>
          <a:stretch>
            <a:fillRect/>
          </a:stretch>
        </p:blipFill>
        <p:spPr>
          <a:xfrm>
            <a:off x="2040725" y="1836375"/>
            <a:ext cx="5113574" cy="25312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22"/>
          <p:cNvPicPr preferRelativeResize="0"/>
          <p:nvPr/>
        </p:nvPicPr>
        <p:blipFill>
          <a:blip r:embed="rId3">
            <a:alphaModFix/>
          </a:blip>
          <a:stretch>
            <a:fillRect/>
          </a:stretch>
        </p:blipFill>
        <p:spPr>
          <a:xfrm>
            <a:off x="5888200" y="589475"/>
            <a:ext cx="3255801" cy="4554026"/>
          </a:xfrm>
          <a:prstGeom prst="rect">
            <a:avLst/>
          </a:prstGeom>
          <a:noFill/>
          <a:ln>
            <a:noFill/>
          </a:ln>
        </p:spPr>
      </p:pic>
      <p:pic>
        <p:nvPicPr>
          <p:cNvPr id="203" name="Google Shape;203;p22"/>
          <p:cNvPicPr preferRelativeResize="0"/>
          <p:nvPr/>
        </p:nvPicPr>
        <p:blipFill>
          <a:blip r:embed="rId4">
            <a:alphaModFix/>
          </a:blip>
          <a:stretch>
            <a:fillRect/>
          </a:stretch>
        </p:blipFill>
        <p:spPr>
          <a:xfrm>
            <a:off x="2726225" y="1347600"/>
            <a:ext cx="3161976" cy="3795901"/>
          </a:xfrm>
          <a:prstGeom prst="rect">
            <a:avLst/>
          </a:prstGeom>
          <a:noFill/>
          <a:ln>
            <a:noFill/>
          </a:ln>
        </p:spPr>
      </p:pic>
      <p:sp>
        <p:nvSpPr>
          <p:cNvPr id="204" name="Google Shape;204;p22"/>
          <p:cNvSpPr txBox="1"/>
          <p:nvPr/>
        </p:nvSpPr>
        <p:spPr>
          <a:xfrm>
            <a:off x="972450" y="327050"/>
            <a:ext cx="45861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800">
                <a:solidFill>
                  <a:schemeClr val="lt1"/>
                </a:solidFill>
                <a:latin typeface="Merriweather"/>
                <a:ea typeface="Merriweather"/>
                <a:cs typeface="Merriweather"/>
                <a:sym typeface="Merriweather"/>
              </a:rPr>
              <a:t> ⚠️Alertes de marge ⚠️</a:t>
            </a:r>
            <a:endParaRPr sz="1800">
              <a:solidFill>
                <a:schemeClr val="lt1"/>
              </a:solidFill>
              <a:latin typeface="Merriweather"/>
              <a:ea typeface="Merriweather"/>
              <a:cs typeface="Merriweather"/>
              <a:sym typeface="Merriweather"/>
            </a:endParaRPr>
          </a:p>
        </p:txBody>
      </p:sp>
      <p:sp>
        <p:nvSpPr>
          <p:cNvPr id="205" name="Google Shape;205;p22"/>
          <p:cNvSpPr txBox="1"/>
          <p:nvPr/>
        </p:nvSpPr>
        <p:spPr>
          <a:xfrm>
            <a:off x="0" y="1512825"/>
            <a:ext cx="27261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Les pays dont les bulles sont rouges sont ceux qui représentent une alerte de marge négative (</a:t>
            </a:r>
            <a:r>
              <a:rPr lang="fr" sz="1300">
                <a:solidFill>
                  <a:schemeClr val="lt1"/>
                </a:solidFill>
                <a:latin typeface="Lato"/>
                <a:ea typeface="Lato"/>
                <a:cs typeface="Lato"/>
                <a:sym typeface="Lato"/>
              </a:rPr>
              <a:t>indépendamment</a:t>
            </a:r>
            <a:r>
              <a:rPr lang="fr" sz="1300">
                <a:solidFill>
                  <a:schemeClr val="lt1"/>
                </a:solidFill>
                <a:latin typeface="Lato"/>
                <a:ea typeface="Lato"/>
                <a:cs typeface="Lato"/>
                <a:sym typeface="Lato"/>
              </a:rPr>
              <a:t> du chiffre d’affaires)</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lang="fr" sz="1300">
                <a:solidFill>
                  <a:schemeClr val="lt1"/>
                </a:solidFill>
                <a:latin typeface="Lato"/>
                <a:ea typeface="Lato"/>
                <a:cs typeface="Lato"/>
                <a:sym typeface="Lato"/>
              </a:rPr>
              <a:t>Celle va souvent de paire avec un bénéfice négatif, et un discount moyen appliqué aux alentours des 50%.</a:t>
            </a:r>
            <a:endParaRPr sz="1300">
              <a:solidFill>
                <a:schemeClr val="lt1"/>
              </a:solidFill>
              <a:latin typeface="Lato"/>
              <a:ea typeface="Lato"/>
              <a:cs typeface="Lato"/>
              <a:sym typeface="Lato"/>
            </a:endParaRPr>
          </a:p>
        </p:txBody>
      </p:sp>
      <p:pic>
        <p:nvPicPr>
          <p:cNvPr id="206" name="Google Shape;206;p22"/>
          <p:cNvPicPr preferRelativeResize="0"/>
          <p:nvPr/>
        </p:nvPicPr>
        <p:blipFill>
          <a:blip r:embed="rId5">
            <a:alphaModFix/>
          </a:blip>
          <a:stretch>
            <a:fillRect/>
          </a:stretch>
        </p:blipFill>
        <p:spPr>
          <a:xfrm>
            <a:off x="-45012" y="4325050"/>
            <a:ext cx="1559512" cy="793125"/>
          </a:xfrm>
          <a:prstGeom prst="rect">
            <a:avLst/>
          </a:prstGeom>
          <a:noFill/>
          <a:ln>
            <a:noFill/>
          </a:ln>
        </p:spPr>
      </p:pic>
      <p:pic>
        <p:nvPicPr>
          <p:cNvPr id="207" name="Google Shape;207;p22"/>
          <p:cNvPicPr preferRelativeResize="0"/>
          <p:nvPr/>
        </p:nvPicPr>
        <p:blipFill>
          <a:blip r:embed="rId6">
            <a:alphaModFix/>
          </a:blip>
          <a:stretch>
            <a:fillRect/>
          </a:stretch>
        </p:blipFill>
        <p:spPr>
          <a:xfrm>
            <a:off x="1450249" y="4299725"/>
            <a:ext cx="1339700" cy="843775"/>
          </a:xfrm>
          <a:prstGeom prst="rect">
            <a:avLst/>
          </a:prstGeom>
          <a:noFill/>
          <a:ln>
            <a:noFill/>
          </a:ln>
        </p:spPr>
      </p:pic>
      <p:pic>
        <p:nvPicPr>
          <p:cNvPr id="208" name="Google Shape;208;p22"/>
          <p:cNvPicPr preferRelativeResize="0"/>
          <p:nvPr/>
        </p:nvPicPr>
        <p:blipFill>
          <a:blip r:embed="rId7">
            <a:alphaModFix/>
          </a:blip>
          <a:stretch>
            <a:fillRect/>
          </a:stretch>
        </p:blipFill>
        <p:spPr>
          <a:xfrm>
            <a:off x="701991" y="3506601"/>
            <a:ext cx="1417300" cy="79311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23"/>
          <p:cNvPicPr preferRelativeResize="0"/>
          <p:nvPr/>
        </p:nvPicPr>
        <p:blipFill>
          <a:blip r:embed="rId3">
            <a:alphaModFix/>
          </a:blip>
          <a:stretch>
            <a:fillRect/>
          </a:stretch>
        </p:blipFill>
        <p:spPr>
          <a:xfrm>
            <a:off x="2965502" y="214450"/>
            <a:ext cx="1761223" cy="785100"/>
          </a:xfrm>
          <a:prstGeom prst="rect">
            <a:avLst/>
          </a:prstGeom>
          <a:noFill/>
          <a:ln>
            <a:noFill/>
          </a:ln>
        </p:spPr>
      </p:pic>
      <p:pic>
        <p:nvPicPr>
          <p:cNvPr id="214" name="Google Shape;214;p23"/>
          <p:cNvPicPr preferRelativeResize="0"/>
          <p:nvPr/>
        </p:nvPicPr>
        <p:blipFill>
          <a:blip r:embed="rId4">
            <a:alphaModFix/>
          </a:blip>
          <a:stretch>
            <a:fillRect/>
          </a:stretch>
        </p:blipFill>
        <p:spPr>
          <a:xfrm>
            <a:off x="4720949" y="2050775"/>
            <a:ext cx="4274099" cy="1450725"/>
          </a:xfrm>
          <a:prstGeom prst="rect">
            <a:avLst/>
          </a:prstGeom>
          <a:noFill/>
          <a:ln>
            <a:noFill/>
          </a:ln>
        </p:spPr>
      </p:pic>
      <p:pic>
        <p:nvPicPr>
          <p:cNvPr id="215" name="Google Shape;215;p23"/>
          <p:cNvPicPr preferRelativeResize="0"/>
          <p:nvPr/>
        </p:nvPicPr>
        <p:blipFill>
          <a:blip r:embed="rId5">
            <a:alphaModFix/>
          </a:blip>
          <a:stretch>
            <a:fillRect/>
          </a:stretch>
        </p:blipFill>
        <p:spPr>
          <a:xfrm>
            <a:off x="3184075" y="1917712"/>
            <a:ext cx="1536875" cy="730175"/>
          </a:xfrm>
          <a:prstGeom prst="rect">
            <a:avLst/>
          </a:prstGeom>
          <a:noFill/>
          <a:ln>
            <a:noFill/>
          </a:ln>
        </p:spPr>
      </p:pic>
      <p:pic>
        <p:nvPicPr>
          <p:cNvPr id="216" name="Google Shape;216;p23"/>
          <p:cNvPicPr preferRelativeResize="0"/>
          <p:nvPr/>
        </p:nvPicPr>
        <p:blipFill>
          <a:blip r:embed="rId6">
            <a:alphaModFix/>
          </a:blip>
          <a:stretch>
            <a:fillRect/>
          </a:stretch>
        </p:blipFill>
        <p:spPr>
          <a:xfrm>
            <a:off x="4720950" y="214443"/>
            <a:ext cx="4274101" cy="1836332"/>
          </a:xfrm>
          <a:prstGeom prst="rect">
            <a:avLst/>
          </a:prstGeom>
          <a:noFill/>
          <a:ln>
            <a:noFill/>
          </a:ln>
        </p:spPr>
      </p:pic>
      <p:pic>
        <p:nvPicPr>
          <p:cNvPr id="217" name="Google Shape;217;p23"/>
          <p:cNvPicPr preferRelativeResize="0"/>
          <p:nvPr/>
        </p:nvPicPr>
        <p:blipFill>
          <a:blip r:embed="rId7">
            <a:alphaModFix/>
          </a:blip>
          <a:stretch>
            <a:fillRect/>
          </a:stretch>
        </p:blipFill>
        <p:spPr>
          <a:xfrm>
            <a:off x="4720950" y="3501488"/>
            <a:ext cx="4274100" cy="1441831"/>
          </a:xfrm>
          <a:prstGeom prst="rect">
            <a:avLst/>
          </a:prstGeom>
          <a:noFill/>
          <a:ln>
            <a:noFill/>
          </a:ln>
        </p:spPr>
      </p:pic>
      <p:pic>
        <p:nvPicPr>
          <p:cNvPr id="218" name="Google Shape;218;p23"/>
          <p:cNvPicPr preferRelativeResize="0"/>
          <p:nvPr/>
        </p:nvPicPr>
        <p:blipFill>
          <a:blip r:embed="rId8">
            <a:alphaModFix/>
          </a:blip>
          <a:stretch>
            <a:fillRect/>
          </a:stretch>
        </p:blipFill>
        <p:spPr>
          <a:xfrm>
            <a:off x="3085856" y="3501525"/>
            <a:ext cx="1640869" cy="785100"/>
          </a:xfrm>
          <a:prstGeom prst="rect">
            <a:avLst/>
          </a:prstGeom>
          <a:noFill/>
          <a:ln>
            <a:noFill/>
          </a:ln>
        </p:spPr>
      </p:pic>
      <p:sp>
        <p:nvSpPr>
          <p:cNvPr id="219" name="Google Shape;219;p23"/>
          <p:cNvSpPr txBox="1"/>
          <p:nvPr/>
        </p:nvSpPr>
        <p:spPr>
          <a:xfrm>
            <a:off x="0" y="1861025"/>
            <a:ext cx="29655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On voit que les fournitures de bureau sont les produits qui se vendent le mieux , mais ce ne sont pas ceux qui génèrent le plus gros chiffre d’affaire.</a:t>
            </a:r>
            <a:endParaRPr sz="1300">
              <a:solidFill>
                <a:schemeClr val="lt1"/>
              </a:solidFill>
              <a:latin typeface="Lato"/>
              <a:ea typeface="Lato"/>
              <a:cs typeface="Lato"/>
              <a:sym typeface="Lato"/>
            </a:endParaRPr>
          </a:p>
        </p:txBody>
      </p:sp>
      <p:pic>
        <p:nvPicPr>
          <p:cNvPr id="220" name="Google Shape;220;p23"/>
          <p:cNvPicPr preferRelativeResize="0"/>
          <p:nvPr/>
        </p:nvPicPr>
        <p:blipFill>
          <a:blip r:embed="rId9">
            <a:alphaModFix/>
          </a:blip>
          <a:stretch>
            <a:fillRect/>
          </a:stretch>
        </p:blipFill>
        <p:spPr>
          <a:xfrm>
            <a:off x="3470920" y="999549"/>
            <a:ext cx="1250029" cy="785100"/>
          </a:xfrm>
          <a:prstGeom prst="rect">
            <a:avLst/>
          </a:prstGeom>
          <a:noFill/>
          <a:ln>
            <a:noFill/>
          </a:ln>
        </p:spPr>
      </p:pic>
      <p:pic>
        <p:nvPicPr>
          <p:cNvPr id="221" name="Google Shape;221;p23"/>
          <p:cNvPicPr preferRelativeResize="0"/>
          <p:nvPr/>
        </p:nvPicPr>
        <p:blipFill>
          <a:blip r:embed="rId10">
            <a:alphaModFix/>
          </a:blip>
          <a:stretch>
            <a:fillRect/>
          </a:stretch>
        </p:blipFill>
        <p:spPr>
          <a:xfrm>
            <a:off x="3563637" y="2643101"/>
            <a:ext cx="1163100" cy="785100"/>
          </a:xfrm>
          <a:prstGeom prst="rect">
            <a:avLst/>
          </a:prstGeom>
          <a:noFill/>
          <a:ln>
            <a:noFill/>
          </a:ln>
        </p:spPr>
      </p:pic>
      <p:pic>
        <p:nvPicPr>
          <p:cNvPr id="222" name="Google Shape;222;p23"/>
          <p:cNvPicPr preferRelativeResize="0"/>
          <p:nvPr/>
        </p:nvPicPr>
        <p:blipFill>
          <a:blip r:embed="rId11">
            <a:alphaModFix/>
          </a:blip>
          <a:stretch>
            <a:fillRect/>
          </a:stretch>
        </p:blipFill>
        <p:spPr>
          <a:xfrm>
            <a:off x="3672329" y="4286650"/>
            <a:ext cx="1054385" cy="785100"/>
          </a:xfrm>
          <a:prstGeom prst="rect">
            <a:avLst/>
          </a:prstGeom>
          <a:noFill/>
          <a:ln>
            <a:noFill/>
          </a:ln>
        </p:spPr>
      </p:pic>
      <p:sp>
        <p:nvSpPr>
          <p:cNvPr id="223" name="Google Shape;223;p23"/>
          <p:cNvSpPr txBox="1"/>
          <p:nvPr/>
        </p:nvSpPr>
        <p:spPr>
          <a:xfrm>
            <a:off x="112875" y="3274825"/>
            <a:ext cx="28527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Les produits de la catégorie technologie, plus chers à l’unité, font monter le CA mais on une marge de revente  plus faible.</a:t>
            </a:r>
            <a:endParaRPr sz="13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24"/>
          <p:cNvPicPr preferRelativeResize="0"/>
          <p:nvPr/>
        </p:nvPicPr>
        <p:blipFill>
          <a:blip r:embed="rId3">
            <a:alphaModFix/>
          </a:blip>
          <a:stretch>
            <a:fillRect/>
          </a:stretch>
        </p:blipFill>
        <p:spPr>
          <a:xfrm>
            <a:off x="3799623" y="1318800"/>
            <a:ext cx="5247974" cy="3558400"/>
          </a:xfrm>
          <a:prstGeom prst="rect">
            <a:avLst/>
          </a:prstGeom>
          <a:noFill/>
          <a:ln>
            <a:noFill/>
          </a:ln>
        </p:spPr>
      </p:pic>
      <p:sp>
        <p:nvSpPr>
          <p:cNvPr id="229" name="Google Shape;229;p24"/>
          <p:cNvSpPr txBox="1"/>
          <p:nvPr/>
        </p:nvSpPr>
        <p:spPr>
          <a:xfrm>
            <a:off x="2312250" y="407750"/>
            <a:ext cx="5695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600">
                <a:solidFill>
                  <a:schemeClr val="lt1"/>
                </a:solidFill>
                <a:latin typeface="Merriweather"/>
                <a:ea typeface="Merriweather"/>
                <a:cs typeface="Merriweather"/>
                <a:sym typeface="Merriweather"/>
              </a:rPr>
              <a:t>Comparaison CA et bénéfices des sous-catégories</a:t>
            </a:r>
            <a:endParaRPr sz="1600">
              <a:solidFill>
                <a:schemeClr val="lt1"/>
              </a:solidFill>
              <a:latin typeface="Merriweather"/>
              <a:ea typeface="Merriweather"/>
              <a:cs typeface="Merriweather"/>
              <a:sym typeface="Merriweather"/>
            </a:endParaRPr>
          </a:p>
        </p:txBody>
      </p:sp>
      <p:sp>
        <p:nvSpPr>
          <p:cNvPr id="230" name="Google Shape;230;p24"/>
          <p:cNvSpPr txBox="1"/>
          <p:nvPr/>
        </p:nvSpPr>
        <p:spPr>
          <a:xfrm>
            <a:off x="51550" y="1590650"/>
            <a:ext cx="3575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
        <p:nvSpPr>
          <p:cNvPr id="231" name="Google Shape;231;p24"/>
          <p:cNvSpPr txBox="1"/>
          <p:nvPr/>
        </p:nvSpPr>
        <p:spPr>
          <a:xfrm>
            <a:off x="51550" y="2186850"/>
            <a:ext cx="35751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Analyse des sous-catégories de produit présentant le plus fort CA et comparaison avec les bénéfices engendrés.</a:t>
            </a:r>
            <a:endParaRPr sz="1300">
              <a:solidFill>
                <a:schemeClr val="lt1"/>
              </a:solidFill>
              <a:latin typeface="Lato"/>
              <a:ea typeface="Lato"/>
              <a:cs typeface="Lato"/>
              <a:sym typeface="Lato"/>
            </a:endParaRPr>
          </a:p>
        </p:txBody>
      </p:sp>
      <p:sp>
        <p:nvSpPr>
          <p:cNvPr id="232" name="Google Shape;232;p24"/>
          <p:cNvSpPr txBox="1"/>
          <p:nvPr/>
        </p:nvSpPr>
        <p:spPr>
          <a:xfrm>
            <a:off x="121650" y="3183250"/>
            <a:ext cx="35049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On peut voir une grande disparité des chiffres de ventes, mais les profits sont beaucoup plus stable. Attention à la sous-catégorie “Tables” qui est la seule en déficit sur le cumul des 4 ans. Une </a:t>
            </a:r>
            <a:r>
              <a:rPr lang="fr" sz="1300">
                <a:solidFill>
                  <a:schemeClr val="lt1"/>
                </a:solidFill>
                <a:latin typeface="Lato"/>
                <a:ea typeface="Lato"/>
                <a:cs typeface="Lato"/>
                <a:sym typeface="Lato"/>
              </a:rPr>
              <a:t>vérification</a:t>
            </a:r>
            <a:r>
              <a:rPr lang="fr" sz="1300">
                <a:solidFill>
                  <a:schemeClr val="lt1"/>
                </a:solidFill>
                <a:latin typeface="Lato"/>
                <a:ea typeface="Lato"/>
                <a:cs typeface="Lato"/>
                <a:sym typeface="Lato"/>
              </a:rPr>
              <a:t> des remises est de </a:t>
            </a:r>
            <a:r>
              <a:rPr lang="fr" sz="1300">
                <a:solidFill>
                  <a:schemeClr val="lt1"/>
                </a:solidFill>
                <a:latin typeface="Lato"/>
                <a:ea typeface="Lato"/>
                <a:cs typeface="Lato"/>
                <a:sym typeface="Lato"/>
              </a:rPr>
              <a:t>rigueur</a:t>
            </a:r>
            <a:r>
              <a:rPr lang="fr" sz="1300">
                <a:solidFill>
                  <a:schemeClr val="lt1"/>
                </a:solidFill>
                <a:latin typeface="Lato"/>
                <a:ea typeface="Lato"/>
                <a:cs typeface="Lato"/>
                <a:sym typeface="Lato"/>
              </a:rPr>
              <a:t>!</a:t>
            </a:r>
            <a:endParaRPr sz="1300">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5"/>
          <p:cNvSpPr txBox="1"/>
          <p:nvPr>
            <p:ph idx="1" type="body"/>
          </p:nvPr>
        </p:nvSpPr>
        <p:spPr>
          <a:xfrm>
            <a:off x="1453525" y="3351900"/>
            <a:ext cx="7261200" cy="11796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fr">
                <a:latin typeface="Merriweather"/>
                <a:ea typeface="Merriweather"/>
                <a:cs typeface="Merriweather"/>
                <a:sym typeface="Merriweather"/>
              </a:rPr>
              <a:t>Identification des produits aux plus gros bénéfices et plus gros déficits pour information client.</a:t>
            </a:r>
            <a:endParaRPr>
              <a:latin typeface="Merriweather"/>
              <a:ea typeface="Merriweather"/>
              <a:cs typeface="Merriweather"/>
              <a:sym typeface="Merriweather"/>
            </a:endParaRPr>
          </a:p>
        </p:txBody>
      </p:sp>
      <p:pic>
        <p:nvPicPr>
          <p:cNvPr id="238" name="Google Shape;238;p25"/>
          <p:cNvPicPr preferRelativeResize="0"/>
          <p:nvPr/>
        </p:nvPicPr>
        <p:blipFill>
          <a:blip r:embed="rId3">
            <a:alphaModFix/>
          </a:blip>
          <a:stretch>
            <a:fillRect/>
          </a:stretch>
        </p:blipFill>
        <p:spPr>
          <a:xfrm>
            <a:off x="1453526" y="386824"/>
            <a:ext cx="7261123" cy="2350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latin typeface="Merriweather"/>
                <a:ea typeface="Merriweather"/>
                <a:cs typeface="Merriweather"/>
                <a:sym typeface="Merriweather"/>
              </a:rPr>
              <a:t>Indicateur de pertinence des feedbacks</a:t>
            </a:r>
            <a:endParaRPr>
              <a:latin typeface="Merriweather"/>
              <a:ea typeface="Merriweather"/>
              <a:cs typeface="Merriweather"/>
              <a:sym typeface="Merriweather"/>
            </a:endParaRPr>
          </a:p>
        </p:txBody>
      </p:sp>
      <p:pic>
        <p:nvPicPr>
          <p:cNvPr id="244" name="Google Shape;244;p26"/>
          <p:cNvPicPr preferRelativeResize="0"/>
          <p:nvPr/>
        </p:nvPicPr>
        <p:blipFill>
          <a:blip r:embed="rId3">
            <a:alphaModFix/>
          </a:blip>
          <a:stretch>
            <a:fillRect/>
          </a:stretch>
        </p:blipFill>
        <p:spPr>
          <a:xfrm>
            <a:off x="3512673" y="1546300"/>
            <a:ext cx="5282025" cy="2340725"/>
          </a:xfrm>
          <a:prstGeom prst="rect">
            <a:avLst/>
          </a:prstGeom>
          <a:noFill/>
          <a:ln>
            <a:noFill/>
          </a:ln>
        </p:spPr>
      </p:pic>
      <p:sp>
        <p:nvSpPr>
          <p:cNvPr id="245" name="Google Shape;245;p26"/>
          <p:cNvSpPr txBox="1"/>
          <p:nvPr/>
        </p:nvSpPr>
        <p:spPr>
          <a:xfrm>
            <a:off x="156700" y="2633375"/>
            <a:ext cx="32508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Jauge représentant le taux de retour client avec un marqueur des 30%, qui est une estimation de la cible à partir de laquelle </a:t>
            </a:r>
            <a:r>
              <a:rPr lang="fr" sz="1300">
                <a:solidFill>
                  <a:schemeClr val="lt1"/>
                </a:solidFill>
                <a:latin typeface="Lato"/>
                <a:ea typeface="Lato"/>
                <a:cs typeface="Lato"/>
                <a:sym typeface="Lato"/>
              </a:rPr>
              <a:t>l'étude</a:t>
            </a:r>
            <a:r>
              <a:rPr lang="fr" sz="1300">
                <a:solidFill>
                  <a:schemeClr val="lt1"/>
                </a:solidFill>
                <a:latin typeface="Lato"/>
                <a:ea typeface="Lato"/>
                <a:cs typeface="Lato"/>
                <a:sym typeface="Lato"/>
              </a:rPr>
              <a:t> de ces retours est représentative.</a:t>
            </a:r>
            <a:endParaRPr sz="1300">
              <a:solidFill>
                <a:schemeClr val="l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p27"/>
          <p:cNvPicPr preferRelativeResize="0"/>
          <p:nvPr/>
        </p:nvPicPr>
        <p:blipFill>
          <a:blip r:embed="rId3">
            <a:alphaModFix/>
          </a:blip>
          <a:stretch>
            <a:fillRect/>
          </a:stretch>
        </p:blipFill>
        <p:spPr>
          <a:xfrm>
            <a:off x="140275" y="1932400"/>
            <a:ext cx="3927101" cy="2611175"/>
          </a:xfrm>
          <a:prstGeom prst="rect">
            <a:avLst/>
          </a:prstGeom>
          <a:noFill/>
          <a:ln>
            <a:noFill/>
          </a:ln>
        </p:spPr>
      </p:pic>
      <p:pic>
        <p:nvPicPr>
          <p:cNvPr id="251" name="Google Shape;251;p27"/>
          <p:cNvPicPr preferRelativeResize="0"/>
          <p:nvPr/>
        </p:nvPicPr>
        <p:blipFill>
          <a:blip r:embed="rId4">
            <a:alphaModFix/>
          </a:blip>
          <a:stretch>
            <a:fillRect/>
          </a:stretch>
        </p:blipFill>
        <p:spPr>
          <a:xfrm>
            <a:off x="5148712" y="1932400"/>
            <a:ext cx="3948039" cy="2611175"/>
          </a:xfrm>
          <a:prstGeom prst="rect">
            <a:avLst/>
          </a:prstGeom>
          <a:noFill/>
          <a:ln>
            <a:noFill/>
          </a:ln>
        </p:spPr>
      </p:pic>
      <p:sp>
        <p:nvSpPr>
          <p:cNvPr id="252" name="Google Shape;252;p27"/>
          <p:cNvSpPr txBox="1"/>
          <p:nvPr/>
        </p:nvSpPr>
        <p:spPr>
          <a:xfrm>
            <a:off x="1392200" y="276300"/>
            <a:ext cx="71763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500">
                <a:solidFill>
                  <a:schemeClr val="lt1"/>
                </a:solidFill>
                <a:latin typeface="Merriweather"/>
                <a:ea typeface="Merriweather"/>
                <a:cs typeface="Merriweather"/>
                <a:sym typeface="Merriweather"/>
              </a:rPr>
              <a:t>Indication des meilleurs clients et des clients ayant le plus de remises. </a:t>
            </a:r>
            <a:endParaRPr sz="1500">
              <a:solidFill>
                <a:schemeClr val="lt1"/>
              </a:solidFill>
              <a:latin typeface="Merriweather"/>
              <a:ea typeface="Merriweather"/>
              <a:cs typeface="Merriweather"/>
              <a:sym typeface="Merriweather"/>
            </a:endParaRPr>
          </a:p>
        </p:txBody>
      </p:sp>
      <p:sp>
        <p:nvSpPr>
          <p:cNvPr id="253" name="Google Shape;253;p27"/>
          <p:cNvSpPr txBox="1"/>
          <p:nvPr/>
        </p:nvSpPr>
        <p:spPr>
          <a:xfrm>
            <a:off x="2285950" y="889700"/>
            <a:ext cx="53013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On peut remarquer qu’il n’y a pas de clients en commun entre les 2. </a:t>
            </a:r>
            <a:endParaRPr sz="1300">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id="258" name="Google Shape;258;p28"/>
          <p:cNvPicPr preferRelativeResize="0"/>
          <p:nvPr/>
        </p:nvPicPr>
        <p:blipFill>
          <a:blip r:embed="rId3">
            <a:alphaModFix/>
          </a:blip>
          <a:stretch>
            <a:fillRect/>
          </a:stretch>
        </p:blipFill>
        <p:spPr>
          <a:xfrm>
            <a:off x="6413500" y="0"/>
            <a:ext cx="2730499" cy="1695799"/>
          </a:xfrm>
          <a:prstGeom prst="rect">
            <a:avLst/>
          </a:prstGeom>
          <a:noFill/>
          <a:ln>
            <a:noFill/>
          </a:ln>
        </p:spPr>
      </p:pic>
      <p:pic>
        <p:nvPicPr>
          <p:cNvPr id="259" name="Google Shape;259;p28"/>
          <p:cNvPicPr preferRelativeResize="0"/>
          <p:nvPr/>
        </p:nvPicPr>
        <p:blipFill>
          <a:blip r:embed="rId4">
            <a:alphaModFix/>
          </a:blip>
          <a:stretch>
            <a:fillRect/>
          </a:stretch>
        </p:blipFill>
        <p:spPr>
          <a:xfrm>
            <a:off x="4783678" y="884313"/>
            <a:ext cx="1555773" cy="770550"/>
          </a:xfrm>
          <a:prstGeom prst="rect">
            <a:avLst/>
          </a:prstGeom>
          <a:noFill/>
          <a:ln>
            <a:noFill/>
          </a:ln>
        </p:spPr>
      </p:pic>
      <p:pic>
        <p:nvPicPr>
          <p:cNvPr id="260" name="Google Shape;260;p28"/>
          <p:cNvPicPr preferRelativeResize="0"/>
          <p:nvPr/>
        </p:nvPicPr>
        <p:blipFill>
          <a:blip r:embed="rId5">
            <a:alphaModFix/>
          </a:blip>
          <a:stretch>
            <a:fillRect/>
          </a:stretch>
        </p:blipFill>
        <p:spPr>
          <a:xfrm>
            <a:off x="5162280" y="35050"/>
            <a:ext cx="1198645" cy="770550"/>
          </a:xfrm>
          <a:prstGeom prst="rect">
            <a:avLst/>
          </a:prstGeom>
          <a:noFill/>
          <a:ln>
            <a:noFill/>
          </a:ln>
        </p:spPr>
      </p:pic>
      <p:pic>
        <p:nvPicPr>
          <p:cNvPr id="261" name="Google Shape;261;p28"/>
          <p:cNvPicPr preferRelativeResize="0"/>
          <p:nvPr/>
        </p:nvPicPr>
        <p:blipFill>
          <a:blip r:embed="rId6">
            <a:alphaModFix/>
          </a:blip>
          <a:stretch>
            <a:fillRect/>
          </a:stretch>
        </p:blipFill>
        <p:spPr>
          <a:xfrm>
            <a:off x="6413500" y="1695800"/>
            <a:ext cx="2730500" cy="1752174"/>
          </a:xfrm>
          <a:prstGeom prst="rect">
            <a:avLst/>
          </a:prstGeom>
          <a:noFill/>
          <a:ln>
            <a:noFill/>
          </a:ln>
        </p:spPr>
      </p:pic>
      <p:pic>
        <p:nvPicPr>
          <p:cNvPr id="262" name="Google Shape;262;p28"/>
          <p:cNvPicPr preferRelativeResize="0"/>
          <p:nvPr/>
        </p:nvPicPr>
        <p:blipFill>
          <a:blip r:embed="rId7">
            <a:alphaModFix/>
          </a:blip>
          <a:stretch>
            <a:fillRect/>
          </a:stretch>
        </p:blipFill>
        <p:spPr>
          <a:xfrm>
            <a:off x="4768475" y="2518700"/>
            <a:ext cx="1586175" cy="770550"/>
          </a:xfrm>
          <a:prstGeom prst="rect">
            <a:avLst/>
          </a:prstGeom>
          <a:noFill/>
          <a:ln>
            <a:noFill/>
          </a:ln>
        </p:spPr>
      </p:pic>
      <p:pic>
        <p:nvPicPr>
          <p:cNvPr id="263" name="Google Shape;263;p28"/>
          <p:cNvPicPr preferRelativeResize="0"/>
          <p:nvPr/>
        </p:nvPicPr>
        <p:blipFill>
          <a:blip r:embed="rId8">
            <a:alphaModFix/>
          </a:blip>
          <a:stretch>
            <a:fillRect/>
          </a:stretch>
        </p:blipFill>
        <p:spPr>
          <a:xfrm>
            <a:off x="4877126" y="1733567"/>
            <a:ext cx="1477525" cy="713708"/>
          </a:xfrm>
          <a:prstGeom prst="rect">
            <a:avLst/>
          </a:prstGeom>
          <a:noFill/>
          <a:ln>
            <a:noFill/>
          </a:ln>
        </p:spPr>
      </p:pic>
      <p:pic>
        <p:nvPicPr>
          <p:cNvPr id="264" name="Google Shape;264;p28"/>
          <p:cNvPicPr preferRelativeResize="0"/>
          <p:nvPr/>
        </p:nvPicPr>
        <p:blipFill>
          <a:blip r:embed="rId9">
            <a:alphaModFix/>
          </a:blip>
          <a:stretch>
            <a:fillRect/>
          </a:stretch>
        </p:blipFill>
        <p:spPr>
          <a:xfrm>
            <a:off x="6413500" y="3447975"/>
            <a:ext cx="2730501" cy="1695799"/>
          </a:xfrm>
          <a:prstGeom prst="rect">
            <a:avLst/>
          </a:prstGeom>
          <a:noFill/>
          <a:ln>
            <a:noFill/>
          </a:ln>
        </p:spPr>
      </p:pic>
      <p:pic>
        <p:nvPicPr>
          <p:cNvPr id="265" name="Google Shape;265;p28"/>
          <p:cNvPicPr preferRelativeResize="0"/>
          <p:nvPr/>
        </p:nvPicPr>
        <p:blipFill>
          <a:blip r:embed="rId10">
            <a:alphaModFix/>
          </a:blip>
          <a:stretch>
            <a:fillRect/>
          </a:stretch>
        </p:blipFill>
        <p:spPr>
          <a:xfrm>
            <a:off x="4644295" y="3447975"/>
            <a:ext cx="1695155" cy="770525"/>
          </a:xfrm>
          <a:prstGeom prst="rect">
            <a:avLst/>
          </a:prstGeom>
          <a:noFill/>
          <a:ln>
            <a:noFill/>
          </a:ln>
        </p:spPr>
      </p:pic>
      <p:pic>
        <p:nvPicPr>
          <p:cNvPr id="266" name="Google Shape;266;p28"/>
          <p:cNvPicPr preferRelativeResize="0"/>
          <p:nvPr/>
        </p:nvPicPr>
        <p:blipFill>
          <a:blip r:embed="rId11">
            <a:alphaModFix/>
          </a:blip>
          <a:stretch>
            <a:fillRect/>
          </a:stretch>
        </p:blipFill>
        <p:spPr>
          <a:xfrm>
            <a:off x="4783675" y="4319732"/>
            <a:ext cx="1555775" cy="775918"/>
          </a:xfrm>
          <a:prstGeom prst="rect">
            <a:avLst/>
          </a:prstGeom>
          <a:noFill/>
          <a:ln>
            <a:noFill/>
          </a:ln>
        </p:spPr>
      </p:pic>
      <p:sp>
        <p:nvSpPr>
          <p:cNvPr id="267" name="Google Shape;267;p28"/>
          <p:cNvSpPr txBox="1"/>
          <p:nvPr/>
        </p:nvSpPr>
        <p:spPr>
          <a:xfrm>
            <a:off x="1067975" y="347975"/>
            <a:ext cx="35763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300">
                <a:solidFill>
                  <a:schemeClr val="lt1"/>
                </a:solidFill>
                <a:latin typeface="Merriweather"/>
                <a:ea typeface="Merriweather"/>
                <a:cs typeface="Merriweather"/>
                <a:sym typeface="Merriweather"/>
              </a:rPr>
              <a:t>Répartition des catégories de clients en fonction du CA </a:t>
            </a:r>
            <a:endParaRPr sz="1300">
              <a:solidFill>
                <a:schemeClr val="lt1"/>
              </a:solidFill>
              <a:latin typeface="Merriweather"/>
              <a:ea typeface="Merriweather"/>
              <a:cs typeface="Merriweather"/>
              <a:sym typeface="Merriweather"/>
            </a:endParaRPr>
          </a:p>
        </p:txBody>
      </p:sp>
      <p:sp>
        <p:nvSpPr>
          <p:cNvPr id="268" name="Google Shape;268;p28"/>
          <p:cNvSpPr txBox="1"/>
          <p:nvPr/>
        </p:nvSpPr>
        <p:spPr>
          <a:xfrm>
            <a:off x="115075" y="1469700"/>
            <a:ext cx="44568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On observe une prédominance très forte des clients particuliers, en termes de quantité de commandes, de CA ou </a:t>
            </a:r>
            <a:r>
              <a:rPr lang="fr" sz="1300">
                <a:solidFill>
                  <a:schemeClr val="lt1"/>
                </a:solidFill>
                <a:latin typeface="Lato"/>
                <a:ea typeface="Lato"/>
                <a:cs typeface="Lato"/>
                <a:sym typeface="Lato"/>
              </a:rPr>
              <a:t>même</a:t>
            </a:r>
            <a:r>
              <a:rPr lang="fr" sz="1300">
                <a:solidFill>
                  <a:schemeClr val="lt1"/>
                </a:solidFill>
                <a:latin typeface="Lato"/>
                <a:ea typeface="Lato"/>
                <a:cs typeface="Lato"/>
                <a:sym typeface="Lato"/>
              </a:rPr>
              <a:t> de profits. </a:t>
            </a:r>
            <a:endParaRPr sz="1300">
              <a:solidFill>
                <a:schemeClr val="lt1"/>
              </a:solidFill>
              <a:latin typeface="Lato"/>
              <a:ea typeface="Lato"/>
              <a:cs typeface="Lato"/>
              <a:sym typeface="Lato"/>
            </a:endParaRPr>
          </a:p>
        </p:txBody>
      </p:sp>
      <p:sp>
        <p:nvSpPr>
          <p:cNvPr id="269" name="Google Shape;269;p28"/>
          <p:cNvSpPr txBox="1"/>
          <p:nvPr/>
        </p:nvSpPr>
        <p:spPr>
          <a:xfrm>
            <a:off x="115775" y="2433900"/>
            <a:ext cx="44157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Actuellement, plus de 50 % de notre base clients est constituée de particuliers, tandis qu'environ 30 % sont des entreprises. Le reste se compose principalement de travailleurs indépendants et d'auto-entrepreneurs. Afin de diversifier et équilibrer cette répartition, il serait pertinent d'explorer des stratégies ciblant davantage les entreprises, tout en renforçant nos offres pour les auto-entrepreneurs, notamment par l'ajout de services spécifiques à leurs besoins.</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lang="fr" sz="1300">
                <a:solidFill>
                  <a:schemeClr val="lt1"/>
                </a:solidFill>
                <a:latin typeface="Lato"/>
                <a:ea typeface="Lato"/>
                <a:cs typeface="Lato"/>
                <a:sym typeface="Lato"/>
              </a:rPr>
              <a:t>Le feedback client pourrait aider en ce sens</a:t>
            </a:r>
            <a:endParaRPr sz="1300">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9"/>
          <p:cNvSpPr txBox="1"/>
          <p:nvPr>
            <p:ph type="title"/>
          </p:nvPr>
        </p:nvSpPr>
        <p:spPr>
          <a:xfrm>
            <a:off x="1297500" y="393750"/>
            <a:ext cx="7038900" cy="679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latin typeface="Merriweather"/>
                <a:ea typeface="Merriweather"/>
                <a:cs typeface="Merriweather"/>
                <a:sym typeface="Merriweather"/>
              </a:rPr>
              <a:t>CONCLUSION</a:t>
            </a:r>
            <a:endParaRPr>
              <a:latin typeface="Merriweather"/>
              <a:ea typeface="Merriweather"/>
              <a:cs typeface="Merriweather"/>
              <a:sym typeface="Merriweather"/>
            </a:endParaRPr>
          </a:p>
        </p:txBody>
      </p:sp>
      <p:sp>
        <p:nvSpPr>
          <p:cNvPr id="275" name="Google Shape;275;p29"/>
          <p:cNvSpPr txBox="1"/>
          <p:nvPr>
            <p:ph idx="1" type="body"/>
          </p:nvPr>
        </p:nvSpPr>
        <p:spPr>
          <a:xfrm>
            <a:off x="218025" y="1567550"/>
            <a:ext cx="8867400" cy="1389900"/>
          </a:xfrm>
          <a:prstGeom prst="rect">
            <a:avLst/>
          </a:prstGeom>
        </p:spPr>
        <p:txBody>
          <a:bodyPr anchorCtr="0" anchor="t" bIns="91425" lIns="91425" spcFirstLastPara="1" rIns="91425" wrap="square" tIns="91425">
            <a:normAutofit fontScale="85000" lnSpcReduction="20000"/>
          </a:bodyPr>
          <a:lstStyle/>
          <a:p>
            <a:pPr indent="0" lvl="0" marL="0" rtl="0" algn="ctr">
              <a:lnSpc>
                <a:spcPct val="135714"/>
              </a:lnSpc>
              <a:spcBef>
                <a:spcPts val="0"/>
              </a:spcBef>
              <a:spcAft>
                <a:spcPts val="0"/>
              </a:spcAft>
              <a:buNone/>
            </a:pPr>
            <a:r>
              <a:rPr b="1" lang="fr" sz="2000" u="sng">
                <a:solidFill>
                  <a:srgbClr val="CCCCCC"/>
                </a:solidFill>
                <a:highlight>
                  <a:srgbClr val="1F1F1F"/>
                </a:highlight>
                <a:latin typeface="Merriweather"/>
                <a:ea typeface="Merriweather"/>
                <a:cs typeface="Merriweather"/>
                <a:sym typeface="Merriweather"/>
              </a:rPr>
              <a:t>Quelles actions l'entreprise peut-elle entreprendre pour réduire les coûts et augmenter les bénéfices ? </a:t>
            </a:r>
            <a:r>
              <a:rPr lang="fr" sz="2000">
                <a:solidFill>
                  <a:srgbClr val="CCCCCC"/>
                </a:solidFill>
                <a:highlight>
                  <a:srgbClr val="1F1F1F"/>
                </a:highlight>
                <a:latin typeface="Courier New"/>
                <a:ea typeface="Courier New"/>
                <a:cs typeface="Courier New"/>
                <a:sym typeface="Courier New"/>
              </a:rPr>
              <a:t> </a:t>
            </a:r>
            <a:endParaRPr sz="200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sz="2000"/>
          </a:p>
          <a:p>
            <a:pPr indent="0" lvl="0" marL="0" rtl="0" algn="l">
              <a:spcBef>
                <a:spcPts val="1200"/>
              </a:spcBef>
              <a:spcAft>
                <a:spcPts val="1200"/>
              </a:spcAft>
              <a:buNone/>
            </a:pPr>
            <a:r>
              <a:t/>
            </a:r>
            <a:endParaRPr/>
          </a:p>
        </p:txBody>
      </p:sp>
      <p:sp>
        <p:nvSpPr>
          <p:cNvPr id="276" name="Google Shape;276;p29"/>
          <p:cNvSpPr txBox="1"/>
          <p:nvPr/>
        </p:nvSpPr>
        <p:spPr>
          <a:xfrm>
            <a:off x="374850" y="2317925"/>
            <a:ext cx="8394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Il faut agir rapidement sur les marchés qui ont un discount moyen trop élevé qui engendrent de lourdes pertes pour l’entreprise.</a:t>
            </a:r>
            <a:endParaRPr sz="1300">
              <a:solidFill>
                <a:schemeClr val="lt1"/>
              </a:solidFill>
              <a:latin typeface="Lato"/>
              <a:ea typeface="Lato"/>
              <a:cs typeface="Lato"/>
              <a:sym typeface="Lato"/>
            </a:endParaRPr>
          </a:p>
        </p:txBody>
      </p:sp>
      <p:sp>
        <p:nvSpPr>
          <p:cNvPr id="277" name="Google Shape;277;p29"/>
          <p:cNvSpPr txBox="1"/>
          <p:nvPr/>
        </p:nvSpPr>
        <p:spPr>
          <a:xfrm>
            <a:off x="374850" y="2902925"/>
            <a:ext cx="83943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On peut voir que des pays qui apportent un fort CA ont des taux de discount assez bas. Une bonne </a:t>
            </a:r>
            <a:r>
              <a:rPr lang="fr" sz="1300">
                <a:solidFill>
                  <a:schemeClr val="lt1"/>
                </a:solidFill>
                <a:latin typeface="Lato"/>
                <a:ea typeface="Lato"/>
                <a:cs typeface="Lato"/>
                <a:sym typeface="Lato"/>
              </a:rPr>
              <a:t>stratégie</a:t>
            </a:r>
            <a:r>
              <a:rPr lang="fr" sz="1300">
                <a:solidFill>
                  <a:schemeClr val="lt1"/>
                </a:solidFill>
                <a:latin typeface="Lato"/>
                <a:ea typeface="Lato"/>
                <a:cs typeface="Lato"/>
                <a:sym typeface="Lato"/>
              </a:rPr>
              <a:t> serait de diminuer les remises des pays ou le bénéfice est négatif pour en apporter plus aux marchés qui sont déjà porteur pour les fidéliser  définitivement et aller chercher le chiffre chez eux car ce sont eux qui portent l’entreprise.</a:t>
            </a:r>
            <a:endParaRPr sz="1300">
              <a:solidFill>
                <a:schemeClr val="lt1"/>
              </a:solidFill>
              <a:latin typeface="Lato"/>
              <a:ea typeface="Lato"/>
              <a:cs typeface="Lato"/>
              <a:sym typeface="Lato"/>
            </a:endParaRPr>
          </a:p>
        </p:txBody>
      </p:sp>
      <p:sp>
        <p:nvSpPr>
          <p:cNvPr id="278" name="Google Shape;278;p29"/>
          <p:cNvSpPr txBox="1"/>
          <p:nvPr/>
        </p:nvSpPr>
        <p:spPr>
          <a:xfrm>
            <a:off x="331950" y="4324500"/>
            <a:ext cx="8394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On sait que l’entreprise </a:t>
            </a:r>
            <a:r>
              <a:rPr lang="fr" sz="1300">
                <a:solidFill>
                  <a:schemeClr val="lt1"/>
                </a:solidFill>
                <a:latin typeface="Lato"/>
                <a:ea typeface="Lato"/>
                <a:cs typeface="Lato"/>
                <a:sym typeface="Lato"/>
              </a:rPr>
              <a:t>reçoit</a:t>
            </a:r>
            <a:r>
              <a:rPr lang="fr" sz="1300">
                <a:solidFill>
                  <a:schemeClr val="lt1"/>
                </a:solidFill>
                <a:latin typeface="Lato"/>
                <a:ea typeface="Lato"/>
                <a:cs typeface="Lato"/>
                <a:sym typeface="Lato"/>
              </a:rPr>
              <a:t> </a:t>
            </a:r>
            <a:r>
              <a:rPr lang="fr" sz="1300">
                <a:solidFill>
                  <a:schemeClr val="lt1"/>
                </a:solidFill>
                <a:latin typeface="Lato"/>
                <a:ea typeface="Lato"/>
                <a:cs typeface="Lato"/>
                <a:sym typeface="Lato"/>
              </a:rPr>
              <a:t>beaucoup</a:t>
            </a:r>
            <a:r>
              <a:rPr lang="fr" sz="1300">
                <a:solidFill>
                  <a:schemeClr val="lt1"/>
                </a:solidFill>
                <a:latin typeface="Lato"/>
                <a:ea typeface="Lato"/>
                <a:cs typeface="Lato"/>
                <a:sym typeface="Lato"/>
              </a:rPr>
              <a:t> de </a:t>
            </a:r>
            <a:r>
              <a:rPr lang="fr" sz="1300">
                <a:solidFill>
                  <a:schemeClr val="lt1"/>
                </a:solidFill>
                <a:latin typeface="Lato"/>
                <a:ea typeface="Lato"/>
                <a:cs typeface="Lato"/>
                <a:sym typeface="Lato"/>
              </a:rPr>
              <a:t>feedback de</a:t>
            </a:r>
            <a:r>
              <a:rPr lang="fr" sz="1300">
                <a:solidFill>
                  <a:schemeClr val="lt1"/>
                </a:solidFill>
                <a:latin typeface="Lato"/>
                <a:ea typeface="Lato"/>
                <a:cs typeface="Lato"/>
                <a:sym typeface="Lato"/>
              </a:rPr>
              <a:t> la part de ses clients, lui permettant d’avoir des avis représentatifs sur leur expérience qui sont très importants à exploiter.</a:t>
            </a:r>
            <a:endParaRPr sz="1300">
              <a:solidFill>
                <a:schemeClr val="lt1"/>
              </a:solidFill>
              <a:latin typeface="Lato"/>
              <a:ea typeface="Lato"/>
              <a:cs typeface="Lato"/>
              <a:sym typeface="Lato"/>
            </a:endParaRPr>
          </a:p>
        </p:txBody>
      </p:sp>
      <p:sp>
        <p:nvSpPr>
          <p:cNvPr id="279" name="Google Shape;279;p29"/>
          <p:cNvSpPr txBox="1"/>
          <p:nvPr/>
        </p:nvSpPr>
        <p:spPr>
          <a:xfrm>
            <a:off x="374850" y="3756863"/>
            <a:ext cx="83514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Se focaliser sur les produits technologiques qui apportent le plus de chiffre pour des ventes beaucoup moins importantes permettra de gonfler le chiffre.</a:t>
            </a:r>
            <a:endParaRPr sz="13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idx="1" type="body"/>
          </p:nvPr>
        </p:nvSpPr>
        <p:spPr>
          <a:xfrm>
            <a:off x="1251250" y="3086525"/>
            <a:ext cx="7038900" cy="16545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fr" sz="1050">
                <a:solidFill>
                  <a:srgbClr val="CCCCCC"/>
                </a:solidFill>
                <a:highlight>
                  <a:srgbClr val="1F1F1F"/>
                </a:highlight>
                <a:latin typeface="Merriweather"/>
                <a:ea typeface="Merriweather"/>
                <a:cs typeface="Merriweather"/>
                <a:sym typeface="Merriweather"/>
              </a:rPr>
              <a:t>Vous êtes analyste de données pour une grande entreprise de vente au détail. Le service commercial dispose d'une grande quantité de données sur les coûts et les bénéfices à travers le monde.  </a:t>
            </a:r>
            <a:endParaRPr sz="1050">
              <a:solidFill>
                <a:srgbClr val="CCCCCC"/>
              </a:solidFill>
              <a:highlight>
                <a:srgbClr val="1F1F1F"/>
              </a:highlight>
              <a:latin typeface="Merriweather"/>
              <a:ea typeface="Merriweather"/>
              <a:cs typeface="Merriweather"/>
              <a:sym typeface="Merriweather"/>
            </a:endParaRPr>
          </a:p>
          <a:p>
            <a:pPr indent="0" lvl="0" marL="0" rtl="0" algn="l">
              <a:lnSpc>
                <a:spcPct val="135714"/>
              </a:lnSpc>
              <a:spcBef>
                <a:spcPts val="0"/>
              </a:spcBef>
              <a:spcAft>
                <a:spcPts val="0"/>
              </a:spcAft>
              <a:buNone/>
            </a:pPr>
            <a:r>
              <a:rPr lang="fr" sz="1050">
                <a:solidFill>
                  <a:srgbClr val="CCCCCC"/>
                </a:solidFill>
                <a:highlight>
                  <a:srgbClr val="1F1F1F"/>
                </a:highlight>
                <a:latin typeface="Merriweather"/>
                <a:ea typeface="Merriweather"/>
                <a:cs typeface="Merriweather"/>
                <a:sym typeface="Merriweather"/>
              </a:rPr>
              <a:t>Ils souhaitent explorer et se concentrer sur un marché spécifique et prometteur (car ils constatent une augmentation des bénéfices). Ils ont également besoin de traiter les retours des clients. Votre objectif est d'explorer les données, de les présenter et de cibler un marché.</a:t>
            </a:r>
            <a:endParaRPr sz="1050">
              <a:solidFill>
                <a:srgbClr val="CCCCCC"/>
              </a:solidFill>
              <a:highlight>
                <a:srgbClr val="1F1F1F"/>
              </a:highlight>
              <a:latin typeface="Merriweather"/>
              <a:ea typeface="Merriweather"/>
              <a:cs typeface="Merriweather"/>
              <a:sym typeface="Merriweather"/>
            </a:endParaRPr>
          </a:p>
          <a:p>
            <a:pPr indent="0" lvl="0" marL="0" rtl="0" algn="l">
              <a:spcBef>
                <a:spcPts val="0"/>
              </a:spcBef>
              <a:spcAft>
                <a:spcPts val="1200"/>
              </a:spcAft>
              <a:buNone/>
            </a:pPr>
            <a:r>
              <a:t/>
            </a:r>
            <a:endParaRPr>
              <a:latin typeface="Merriweather"/>
              <a:ea typeface="Merriweather"/>
              <a:cs typeface="Merriweather"/>
              <a:sym typeface="Merriweather"/>
            </a:endParaRPr>
          </a:p>
        </p:txBody>
      </p:sp>
      <p:pic>
        <p:nvPicPr>
          <p:cNvPr id="142" name="Google Shape;142;p14"/>
          <p:cNvPicPr preferRelativeResize="0"/>
          <p:nvPr/>
        </p:nvPicPr>
        <p:blipFill>
          <a:blip r:embed="rId3">
            <a:alphaModFix/>
          </a:blip>
          <a:stretch>
            <a:fillRect/>
          </a:stretch>
        </p:blipFill>
        <p:spPr>
          <a:xfrm>
            <a:off x="3296388" y="455600"/>
            <a:ext cx="2948622" cy="2183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idx="1" type="body"/>
          </p:nvPr>
        </p:nvSpPr>
        <p:spPr>
          <a:xfrm>
            <a:off x="1323175" y="2819225"/>
            <a:ext cx="7038900" cy="19626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b="1" lang="fr" sz="2000">
                <a:solidFill>
                  <a:srgbClr val="CCCCCC"/>
                </a:solidFill>
                <a:highlight>
                  <a:srgbClr val="1F1F1F"/>
                </a:highlight>
                <a:latin typeface="Merriweather"/>
                <a:ea typeface="Merriweather"/>
                <a:cs typeface="Merriweather"/>
                <a:sym typeface="Merriweather"/>
              </a:rPr>
              <a:t>Quelles actions l'entreprise peut-elle entreprendre pour réduire les coûts et augmenter les bénéfices ? </a:t>
            </a:r>
            <a:r>
              <a:rPr lang="fr" sz="2000">
                <a:solidFill>
                  <a:srgbClr val="CCCCCC"/>
                </a:solidFill>
                <a:highlight>
                  <a:srgbClr val="1F1F1F"/>
                </a:highlight>
                <a:latin typeface="Courier New"/>
                <a:ea typeface="Courier New"/>
                <a:cs typeface="Courier New"/>
                <a:sym typeface="Courier New"/>
              </a:rPr>
              <a:t> </a:t>
            </a:r>
            <a:endParaRPr sz="200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1200"/>
              </a:spcAft>
              <a:buNone/>
            </a:pPr>
            <a:r>
              <a:t/>
            </a:r>
            <a:endParaRPr sz="2000"/>
          </a:p>
        </p:txBody>
      </p:sp>
      <p:pic>
        <p:nvPicPr>
          <p:cNvPr id="148" name="Google Shape;148;p15"/>
          <p:cNvPicPr preferRelativeResize="0"/>
          <p:nvPr/>
        </p:nvPicPr>
        <p:blipFill>
          <a:blip r:embed="rId3">
            <a:alphaModFix/>
          </a:blip>
          <a:stretch>
            <a:fillRect/>
          </a:stretch>
        </p:blipFill>
        <p:spPr>
          <a:xfrm>
            <a:off x="3082225" y="464013"/>
            <a:ext cx="2743200" cy="1666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latin typeface="Merriweather"/>
                <a:ea typeface="Merriweather"/>
                <a:cs typeface="Merriweather"/>
                <a:sym typeface="Merriweather"/>
              </a:rPr>
              <a:t>Présentation de la base de données:</a:t>
            </a:r>
            <a:endParaRPr>
              <a:latin typeface="Merriweather"/>
              <a:ea typeface="Merriweather"/>
              <a:cs typeface="Merriweather"/>
              <a:sym typeface="Merriweather"/>
            </a:endParaRPr>
          </a:p>
        </p:txBody>
      </p:sp>
      <p:sp>
        <p:nvSpPr>
          <p:cNvPr id="154" name="Google Shape;154;p16"/>
          <p:cNvSpPr txBox="1"/>
          <p:nvPr>
            <p:ph idx="1" type="body"/>
          </p:nvPr>
        </p:nvSpPr>
        <p:spPr>
          <a:xfrm>
            <a:off x="345975" y="2694425"/>
            <a:ext cx="3966900" cy="2276100"/>
          </a:xfrm>
          <a:prstGeom prst="rect">
            <a:avLst/>
          </a:prstGeom>
        </p:spPr>
        <p:txBody>
          <a:bodyPr anchorCtr="0" anchor="t" bIns="91425" lIns="91425" spcFirstLastPara="1" rIns="91425" wrap="square" tIns="91425">
            <a:noAutofit/>
          </a:bodyPr>
          <a:lstStyle/>
          <a:p>
            <a:pPr indent="0" lvl="0" marL="0" rtl="0" algn="l">
              <a:lnSpc>
                <a:spcPct val="125714"/>
              </a:lnSpc>
              <a:spcBef>
                <a:spcPts val="0"/>
              </a:spcBef>
              <a:spcAft>
                <a:spcPts val="0"/>
              </a:spcAft>
              <a:buSzPts val="523"/>
              <a:buNone/>
            </a:pP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i="1" lang="fr" sz="750">
                <a:solidFill>
                  <a:srgbClr val="569CD6"/>
                </a:solidFill>
                <a:highlight>
                  <a:srgbClr val="1F1F1F"/>
                </a:highlight>
                <a:latin typeface="Merriweather"/>
                <a:ea typeface="Merriweather"/>
                <a:cs typeface="Merriweather"/>
                <a:sym typeface="Merriweather"/>
              </a:rPr>
              <a:t>8048</a:t>
            </a:r>
            <a:r>
              <a:rPr lang="fr" sz="750">
                <a:solidFill>
                  <a:srgbClr val="CCCCCC"/>
                </a:solidFill>
                <a:highlight>
                  <a:srgbClr val="1F1F1F"/>
                </a:highlight>
                <a:latin typeface="Merriweather"/>
                <a:ea typeface="Merriweather"/>
                <a:cs typeface="Merriweather"/>
                <a:sym typeface="Merriweather"/>
              </a:rPr>
              <a:t>: Nombre de clients dans le jeu de données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Order ID</a:t>
            </a:r>
            <a:r>
              <a:rPr lang="fr" sz="750">
                <a:solidFill>
                  <a:srgbClr val="CCCCCC"/>
                </a:solidFill>
                <a:highlight>
                  <a:srgbClr val="1F1F1F"/>
                </a:highlight>
                <a:latin typeface="Merriweather"/>
                <a:ea typeface="Merriweather"/>
                <a:cs typeface="Merriweather"/>
                <a:sym typeface="Merriweather"/>
              </a:rPr>
              <a:t> : Identifiant unique de chaque commande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Order Date</a:t>
            </a:r>
            <a:r>
              <a:rPr lang="fr" sz="750">
                <a:solidFill>
                  <a:srgbClr val="CCCCCC"/>
                </a:solidFill>
                <a:highlight>
                  <a:srgbClr val="1F1F1F"/>
                </a:highlight>
                <a:latin typeface="Merriweather"/>
                <a:ea typeface="Merriweather"/>
                <a:cs typeface="Merriweather"/>
                <a:sym typeface="Merriweather"/>
              </a:rPr>
              <a:t> : Date de la commande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Customer Name</a:t>
            </a:r>
            <a:r>
              <a:rPr lang="fr" sz="750">
                <a:solidFill>
                  <a:srgbClr val="CCCCCC"/>
                </a:solidFill>
                <a:highlight>
                  <a:srgbClr val="1F1F1F"/>
                </a:highlight>
                <a:latin typeface="Merriweather"/>
                <a:ea typeface="Merriweather"/>
                <a:cs typeface="Merriweather"/>
                <a:sym typeface="Merriweather"/>
              </a:rPr>
              <a:t> : Nom du client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Country</a:t>
            </a:r>
            <a:r>
              <a:rPr lang="fr" sz="750">
                <a:solidFill>
                  <a:srgbClr val="CCCCCC"/>
                </a:solidFill>
                <a:highlight>
                  <a:srgbClr val="1F1F1F"/>
                </a:highlight>
                <a:latin typeface="Merriweather"/>
                <a:ea typeface="Merriweather"/>
                <a:cs typeface="Merriweather"/>
                <a:sym typeface="Merriweather"/>
              </a:rPr>
              <a:t> : Pays du client avec la précision suivante :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State</a:t>
            </a:r>
            <a:r>
              <a:rPr lang="fr" sz="750">
                <a:solidFill>
                  <a:srgbClr val="CCCCCC"/>
                </a:solidFill>
                <a:highlight>
                  <a:srgbClr val="1F1F1F"/>
                </a:highlight>
                <a:latin typeface="Merriweather"/>
                <a:ea typeface="Merriweather"/>
                <a:cs typeface="Merriweather"/>
                <a:sym typeface="Merriweather"/>
              </a:rPr>
              <a:t> : État/province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City</a:t>
            </a:r>
            <a:r>
              <a:rPr lang="fr" sz="750">
                <a:solidFill>
                  <a:srgbClr val="CCCCCC"/>
                </a:solidFill>
                <a:highlight>
                  <a:srgbClr val="1F1F1F"/>
                </a:highlight>
                <a:latin typeface="Merriweather"/>
                <a:ea typeface="Merriweather"/>
                <a:cs typeface="Merriweather"/>
                <a:sym typeface="Merriweather"/>
              </a:rPr>
              <a:t>: Ville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Region</a:t>
            </a:r>
            <a:r>
              <a:rPr lang="fr" sz="750">
                <a:solidFill>
                  <a:srgbClr val="CCCCCC"/>
                </a:solidFill>
                <a:highlight>
                  <a:srgbClr val="1F1F1F"/>
                </a:highlight>
                <a:latin typeface="Merriweather"/>
                <a:ea typeface="Merriweather"/>
                <a:cs typeface="Merriweather"/>
                <a:sym typeface="Merriweather"/>
              </a:rPr>
              <a:t>: Région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Segment</a:t>
            </a:r>
            <a:r>
              <a:rPr lang="fr" sz="750">
                <a:solidFill>
                  <a:srgbClr val="CCCCCC"/>
                </a:solidFill>
                <a:highlight>
                  <a:srgbClr val="1F1F1F"/>
                </a:highlight>
                <a:latin typeface="Merriweather"/>
                <a:ea typeface="Merriweather"/>
                <a:cs typeface="Merriweather"/>
                <a:sym typeface="Merriweather"/>
              </a:rPr>
              <a:t> : Classification du client :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i="1" lang="fr" sz="750">
                <a:solidFill>
                  <a:srgbClr val="9FC5E8"/>
                </a:solidFill>
                <a:highlight>
                  <a:srgbClr val="1F1F1F"/>
                </a:highlight>
                <a:latin typeface="Merriweather"/>
                <a:ea typeface="Merriweather"/>
                <a:cs typeface="Merriweather"/>
                <a:sym typeface="Merriweather"/>
              </a:rPr>
              <a:t>Home Office</a:t>
            </a:r>
            <a:r>
              <a:rPr lang="fr" sz="750">
                <a:solidFill>
                  <a:srgbClr val="CCCCCC"/>
                </a:solidFill>
                <a:highlight>
                  <a:srgbClr val="1F1F1F"/>
                </a:highlight>
                <a:latin typeface="Merriweather"/>
                <a:ea typeface="Merriweather"/>
                <a:cs typeface="Merriweather"/>
                <a:sym typeface="Merriweather"/>
              </a:rPr>
              <a:t>: Ce segment correspond à des auto entrepreneurs ou à de petites entreprises travaillant depuis chez eux.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i="1" lang="fr" sz="750">
                <a:solidFill>
                  <a:srgbClr val="9FC5E8"/>
                </a:solidFill>
                <a:highlight>
                  <a:srgbClr val="1F1F1F"/>
                </a:highlight>
                <a:latin typeface="Merriweather"/>
                <a:ea typeface="Merriweather"/>
                <a:cs typeface="Merriweather"/>
                <a:sym typeface="Merriweather"/>
              </a:rPr>
              <a:t>Consumer</a:t>
            </a:r>
            <a:r>
              <a:rPr lang="fr" sz="750">
                <a:solidFill>
                  <a:srgbClr val="CCCCCC"/>
                </a:solidFill>
                <a:highlight>
                  <a:srgbClr val="1F1F1F"/>
                </a:highlight>
                <a:latin typeface="Merriweather"/>
                <a:ea typeface="Merriweather"/>
                <a:cs typeface="Merriweather"/>
                <a:sym typeface="Merriweather"/>
              </a:rPr>
              <a:t> : Ce segment regroupe des clients individuels achetant pour un usage personnel.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i="1" lang="fr" sz="750">
                <a:solidFill>
                  <a:srgbClr val="9FC5E8"/>
                </a:solidFill>
                <a:highlight>
                  <a:srgbClr val="1F1F1F"/>
                </a:highlight>
                <a:latin typeface="Merriweather"/>
                <a:ea typeface="Merriweather"/>
                <a:cs typeface="Merriweather"/>
                <a:sym typeface="Merriweather"/>
              </a:rPr>
              <a:t>Corporate</a:t>
            </a:r>
            <a:r>
              <a:rPr lang="fr" sz="750">
                <a:solidFill>
                  <a:srgbClr val="CCCCCC"/>
                </a:solidFill>
                <a:highlight>
                  <a:srgbClr val="1F1F1F"/>
                </a:highlight>
                <a:latin typeface="Merriweather"/>
                <a:ea typeface="Merriweather"/>
                <a:cs typeface="Merriweather"/>
                <a:sym typeface="Merriweather"/>
              </a:rPr>
              <a:t> : Ce segment englobe les entreprises ou les grandes organisations passant des commandes en gros.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25714"/>
              </a:lnSpc>
              <a:spcBef>
                <a:spcPts val="0"/>
              </a:spcBef>
              <a:spcAft>
                <a:spcPts val="0"/>
              </a:spcAft>
              <a:buSzPts val="523"/>
              <a:buNone/>
            </a:pPr>
            <a:r>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05000"/>
              </a:lnSpc>
              <a:spcBef>
                <a:spcPts val="0"/>
              </a:spcBef>
              <a:spcAft>
                <a:spcPts val="1200"/>
              </a:spcAft>
              <a:buSzPts val="523"/>
              <a:buNone/>
            </a:pPr>
            <a:r>
              <a:t/>
            </a:r>
            <a:endParaRPr sz="750">
              <a:latin typeface="Merriweather"/>
              <a:ea typeface="Merriweather"/>
              <a:cs typeface="Merriweather"/>
              <a:sym typeface="Merriweather"/>
            </a:endParaRPr>
          </a:p>
        </p:txBody>
      </p:sp>
      <p:pic>
        <p:nvPicPr>
          <p:cNvPr id="155" name="Google Shape;155;p16"/>
          <p:cNvPicPr preferRelativeResize="0"/>
          <p:nvPr/>
        </p:nvPicPr>
        <p:blipFill>
          <a:blip r:embed="rId3">
            <a:alphaModFix/>
          </a:blip>
          <a:stretch>
            <a:fillRect/>
          </a:stretch>
        </p:blipFill>
        <p:spPr>
          <a:xfrm>
            <a:off x="345975" y="1106950"/>
            <a:ext cx="8628598" cy="1587475"/>
          </a:xfrm>
          <a:prstGeom prst="rect">
            <a:avLst/>
          </a:prstGeom>
          <a:noFill/>
          <a:ln>
            <a:noFill/>
          </a:ln>
        </p:spPr>
      </p:pic>
      <p:sp>
        <p:nvSpPr>
          <p:cNvPr id="156" name="Google Shape;156;p16"/>
          <p:cNvSpPr txBox="1"/>
          <p:nvPr/>
        </p:nvSpPr>
        <p:spPr>
          <a:xfrm>
            <a:off x="4703325" y="2694375"/>
            <a:ext cx="4424100" cy="15534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Ship Mode</a:t>
            </a:r>
            <a:r>
              <a:rPr lang="fr" sz="750">
                <a:solidFill>
                  <a:srgbClr val="CCCCCC"/>
                </a:solidFill>
                <a:highlight>
                  <a:srgbClr val="1F1F1F"/>
                </a:highlight>
                <a:latin typeface="Merriweather"/>
                <a:ea typeface="Merriweather"/>
                <a:cs typeface="Merriweather"/>
                <a:sym typeface="Merriweather"/>
              </a:rPr>
              <a:t> : Mode de livraison utilisé pour la commande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35714"/>
              </a:lnSpc>
              <a:spcBef>
                <a:spcPts val="0"/>
              </a:spcBef>
              <a:spcAft>
                <a:spcPts val="0"/>
              </a:spcAft>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Category</a:t>
            </a:r>
            <a:r>
              <a:rPr lang="fr" sz="750">
                <a:solidFill>
                  <a:srgbClr val="CCCCCC"/>
                </a:solidFill>
                <a:highlight>
                  <a:srgbClr val="1F1F1F"/>
                </a:highlight>
                <a:latin typeface="Merriweather"/>
                <a:ea typeface="Merriweather"/>
                <a:cs typeface="Merriweather"/>
                <a:sym typeface="Merriweather"/>
              </a:rPr>
              <a:t> : Catégorie générale du produit avec la précision suivante :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35714"/>
              </a:lnSpc>
              <a:spcBef>
                <a:spcPts val="0"/>
              </a:spcBef>
              <a:spcAft>
                <a:spcPts val="0"/>
              </a:spcAft>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Sub-Category</a:t>
            </a:r>
            <a:r>
              <a:rPr lang="fr" sz="750">
                <a:solidFill>
                  <a:srgbClr val="CCCCCC"/>
                </a:solidFill>
                <a:highlight>
                  <a:srgbClr val="1F1F1F"/>
                </a:highlight>
                <a:latin typeface="Merriweather"/>
                <a:ea typeface="Merriweather"/>
                <a:cs typeface="Merriweather"/>
                <a:sym typeface="Merriweather"/>
              </a:rPr>
              <a:t> : Sous-catégorie du produit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35714"/>
              </a:lnSpc>
              <a:spcBef>
                <a:spcPts val="0"/>
              </a:spcBef>
              <a:spcAft>
                <a:spcPts val="0"/>
              </a:spcAft>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Product Name</a:t>
            </a:r>
            <a:r>
              <a:rPr lang="fr" sz="750">
                <a:solidFill>
                  <a:srgbClr val="CCCCCC"/>
                </a:solidFill>
                <a:highlight>
                  <a:srgbClr val="1F1F1F"/>
                </a:highlight>
                <a:latin typeface="Merriweather"/>
                <a:ea typeface="Merriweather"/>
                <a:cs typeface="Merriweather"/>
                <a:sym typeface="Merriweather"/>
              </a:rPr>
              <a:t> : Nom du produit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35714"/>
              </a:lnSpc>
              <a:spcBef>
                <a:spcPts val="0"/>
              </a:spcBef>
              <a:spcAft>
                <a:spcPts val="0"/>
              </a:spcAft>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Discount</a:t>
            </a:r>
            <a:r>
              <a:rPr lang="fr" sz="750">
                <a:solidFill>
                  <a:srgbClr val="CCCCCC"/>
                </a:solidFill>
                <a:highlight>
                  <a:srgbClr val="1F1F1F"/>
                </a:highlight>
                <a:latin typeface="Merriweather"/>
                <a:ea typeface="Merriweather"/>
                <a:cs typeface="Merriweather"/>
                <a:sym typeface="Merriweather"/>
              </a:rPr>
              <a:t>: Valeur de la remise en $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35714"/>
              </a:lnSpc>
              <a:spcBef>
                <a:spcPts val="0"/>
              </a:spcBef>
              <a:spcAft>
                <a:spcPts val="0"/>
              </a:spcAft>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Sales</a:t>
            </a:r>
            <a:r>
              <a:rPr lang="fr" sz="750">
                <a:solidFill>
                  <a:srgbClr val="CCCCCC"/>
                </a:solidFill>
                <a:highlight>
                  <a:srgbClr val="1F1F1F"/>
                </a:highlight>
                <a:latin typeface="Merriweather"/>
                <a:ea typeface="Merriweather"/>
                <a:cs typeface="Merriweather"/>
                <a:sym typeface="Merriweather"/>
              </a:rPr>
              <a:t>: Revenu total généré par la transaction, avant toute remise ou marge bénéficiaire.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35714"/>
              </a:lnSpc>
              <a:spcBef>
                <a:spcPts val="0"/>
              </a:spcBef>
              <a:spcAft>
                <a:spcPts val="0"/>
              </a:spcAft>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Profit*</a:t>
            </a:r>
            <a:r>
              <a:rPr lang="fr" sz="750">
                <a:solidFill>
                  <a:srgbClr val="CCCCCC"/>
                </a:solidFill>
                <a:highlight>
                  <a:srgbClr val="1F1F1F"/>
                </a:highlight>
                <a:latin typeface="Merriweather"/>
                <a:ea typeface="Merriweather"/>
                <a:cs typeface="Merriweather"/>
                <a:sym typeface="Merriweather"/>
              </a:rPr>
              <a:t>: Montant de l'argent gagné sur la vente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35714"/>
              </a:lnSpc>
              <a:spcBef>
                <a:spcPts val="0"/>
              </a:spcBef>
              <a:spcAft>
                <a:spcPts val="0"/>
              </a:spcAft>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Quantity</a:t>
            </a:r>
            <a:r>
              <a:rPr lang="fr" sz="750">
                <a:solidFill>
                  <a:srgbClr val="CCCCCC"/>
                </a:solidFill>
                <a:highlight>
                  <a:srgbClr val="1F1F1F"/>
                </a:highlight>
                <a:latin typeface="Merriweather"/>
                <a:ea typeface="Merriweather"/>
                <a:cs typeface="Merriweather"/>
                <a:sym typeface="Merriweather"/>
              </a:rPr>
              <a:t> : Quantité de produit dans la commande  </a:t>
            </a:r>
            <a:endParaRPr sz="750">
              <a:solidFill>
                <a:srgbClr val="CCCCCC"/>
              </a:solidFill>
              <a:highlight>
                <a:srgbClr val="1F1F1F"/>
              </a:highlight>
              <a:latin typeface="Merriweather"/>
              <a:ea typeface="Merriweather"/>
              <a:cs typeface="Merriweather"/>
              <a:sym typeface="Merriweather"/>
            </a:endParaRPr>
          </a:p>
          <a:p>
            <a:pPr indent="0" lvl="0" marL="0" rtl="0" algn="l">
              <a:lnSpc>
                <a:spcPct val="135714"/>
              </a:lnSpc>
              <a:spcBef>
                <a:spcPts val="0"/>
              </a:spcBef>
              <a:spcAft>
                <a:spcPts val="0"/>
              </a:spcAft>
              <a:buNone/>
            </a:pPr>
            <a:r>
              <a:rPr lang="fr" sz="750">
                <a:solidFill>
                  <a:srgbClr val="CCCCCC"/>
                </a:solidFill>
                <a:highlight>
                  <a:srgbClr val="1F1F1F"/>
                </a:highlight>
                <a:latin typeface="Merriweather"/>
                <a:ea typeface="Merriweather"/>
                <a:cs typeface="Merriweather"/>
                <a:sym typeface="Merriweather"/>
              </a:rPr>
              <a:t>  </a:t>
            </a:r>
            <a:r>
              <a:rPr lang="fr" sz="750">
                <a:solidFill>
                  <a:srgbClr val="6796E6"/>
                </a:solidFill>
                <a:highlight>
                  <a:srgbClr val="1F1F1F"/>
                </a:highlight>
                <a:latin typeface="Merriweather"/>
                <a:ea typeface="Merriweather"/>
                <a:cs typeface="Merriweather"/>
                <a:sym typeface="Merriweather"/>
              </a:rPr>
              <a:t>-</a:t>
            </a:r>
            <a:r>
              <a:rPr lang="fr" sz="750">
                <a:solidFill>
                  <a:srgbClr val="CCCCCC"/>
                </a:solidFill>
                <a:highlight>
                  <a:srgbClr val="1F1F1F"/>
                </a:highlight>
                <a:latin typeface="Merriweather"/>
                <a:ea typeface="Merriweather"/>
                <a:cs typeface="Merriweather"/>
                <a:sym typeface="Merriweather"/>
              </a:rPr>
              <a:t> </a:t>
            </a:r>
            <a:r>
              <a:rPr lang="fr" sz="750">
                <a:solidFill>
                  <a:srgbClr val="569CD6"/>
                </a:solidFill>
                <a:highlight>
                  <a:srgbClr val="1F1F1F"/>
                </a:highlight>
                <a:latin typeface="Merriweather"/>
                <a:ea typeface="Merriweather"/>
                <a:cs typeface="Merriweather"/>
                <a:sym typeface="Merriweather"/>
              </a:rPr>
              <a:t>Feedback?</a:t>
            </a:r>
            <a:r>
              <a:rPr lang="fr" sz="750">
                <a:solidFill>
                  <a:srgbClr val="CCCCCC"/>
                </a:solidFill>
                <a:highlight>
                  <a:srgbClr val="1F1F1F"/>
                </a:highlight>
                <a:latin typeface="Merriweather"/>
                <a:ea typeface="Merriweather"/>
                <a:cs typeface="Merriweather"/>
                <a:sym typeface="Merriweather"/>
              </a:rPr>
              <a:t> : (Booléen) Le client a-t-il laissé un retour ?</a:t>
            </a:r>
            <a:endParaRPr sz="1000">
              <a:solidFill>
                <a:schemeClr val="lt1"/>
              </a:solidFill>
              <a:latin typeface="Merriweather"/>
              <a:ea typeface="Merriweather"/>
              <a:cs typeface="Merriweather"/>
              <a:sym typeface="Merriweath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393750"/>
            <a:ext cx="7038900" cy="59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latin typeface="Merriweather"/>
                <a:ea typeface="Merriweather"/>
                <a:cs typeface="Merriweather"/>
                <a:sym typeface="Merriweather"/>
              </a:rPr>
              <a:t>Nettoyage</a:t>
            </a:r>
            <a:endParaRPr>
              <a:latin typeface="Merriweather"/>
              <a:ea typeface="Merriweather"/>
              <a:cs typeface="Merriweather"/>
              <a:sym typeface="Merriweather"/>
            </a:endParaRPr>
          </a:p>
        </p:txBody>
      </p:sp>
      <p:pic>
        <p:nvPicPr>
          <p:cNvPr id="162" name="Google Shape;162;p17"/>
          <p:cNvPicPr preferRelativeResize="0"/>
          <p:nvPr/>
        </p:nvPicPr>
        <p:blipFill>
          <a:blip r:embed="rId3">
            <a:alphaModFix/>
          </a:blip>
          <a:stretch>
            <a:fillRect/>
          </a:stretch>
        </p:blipFill>
        <p:spPr>
          <a:xfrm>
            <a:off x="0" y="1448852"/>
            <a:ext cx="9144003" cy="2675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latin typeface="Merriweather"/>
                <a:ea typeface="Merriweather"/>
                <a:cs typeface="Merriweather"/>
                <a:sym typeface="Merriweather"/>
              </a:rPr>
              <a:t>Création des tables de dimensions</a:t>
            </a:r>
            <a:endParaRPr>
              <a:latin typeface="Merriweather"/>
              <a:ea typeface="Merriweather"/>
              <a:cs typeface="Merriweather"/>
              <a:sym typeface="Merriweather"/>
            </a:endParaRPr>
          </a:p>
        </p:txBody>
      </p:sp>
      <p:pic>
        <p:nvPicPr>
          <p:cNvPr id="168" name="Google Shape;168;p18"/>
          <p:cNvPicPr preferRelativeResize="0"/>
          <p:nvPr/>
        </p:nvPicPr>
        <p:blipFill>
          <a:blip r:embed="rId3">
            <a:alphaModFix/>
          </a:blip>
          <a:stretch>
            <a:fillRect/>
          </a:stretch>
        </p:blipFill>
        <p:spPr>
          <a:xfrm>
            <a:off x="152400" y="2274500"/>
            <a:ext cx="2002275" cy="2716601"/>
          </a:xfrm>
          <a:prstGeom prst="rect">
            <a:avLst/>
          </a:prstGeom>
          <a:noFill/>
          <a:ln>
            <a:noFill/>
          </a:ln>
        </p:spPr>
      </p:pic>
      <p:pic>
        <p:nvPicPr>
          <p:cNvPr id="169" name="Google Shape;169;p18"/>
          <p:cNvPicPr preferRelativeResize="0"/>
          <p:nvPr/>
        </p:nvPicPr>
        <p:blipFill>
          <a:blip r:embed="rId4">
            <a:alphaModFix/>
          </a:blip>
          <a:stretch>
            <a:fillRect/>
          </a:stretch>
        </p:blipFill>
        <p:spPr>
          <a:xfrm>
            <a:off x="4112400" y="3240325"/>
            <a:ext cx="4990499" cy="1872350"/>
          </a:xfrm>
          <a:prstGeom prst="rect">
            <a:avLst/>
          </a:prstGeom>
          <a:noFill/>
          <a:ln>
            <a:noFill/>
          </a:ln>
        </p:spPr>
      </p:pic>
      <p:pic>
        <p:nvPicPr>
          <p:cNvPr id="170" name="Google Shape;170;p18"/>
          <p:cNvPicPr preferRelativeResize="0"/>
          <p:nvPr/>
        </p:nvPicPr>
        <p:blipFill>
          <a:blip r:embed="rId5">
            <a:alphaModFix/>
          </a:blip>
          <a:stretch>
            <a:fillRect/>
          </a:stretch>
        </p:blipFill>
        <p:spPr>
          <a:xfrm>
            <a:off x="5882275" y="1185225"/>
            <a:ext cx="3220625" cy="2021100"/>
          </a:xfrm>
          <a:prstGeom prst="rect">
            <a:avLst/>
          </a:prstGeom>
          <a:noFill/>
          <a:ln>
            <a:noFill/>
          </a:ln>
        </p:spPr>
      </p:pic>
      <p:sp>
        <p:nvSpPr>
          <p:cNvPr id="171" name="Google Shape;171;p18"/>
          <p:cNvSpPr txBox="1"/>
          <p:nvPr/>
        </p:nvSpPr>
        <p:spPr>
          <a:xfrm>
            <a:off x="152400" y="1822400"/>
            <a:ext cx="21633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300">
                <a:solidFill>
                  <a:schemeClr val="lt1"/>
                </a:solidFill>
                <a:latin typeface="Merriweather"/>
                <a:ea typeface="Merriweather"/>
                <a:cs typeface="Merriweather"/>
                <a:sym typeface="Merriweather"/>
              </a:rPr>
              <a:t>Table DIM_customer</a:t>
            </a:r>
            <a:endParaRPr sz="1300">
              <a:solidFill>
                <a:schemeClr val="lt1"/>
              </a:solidFill>
              <a:latin typeface="Merriweather"/>
              <a:ea typeface="Merriweather"/>
              <a:cs typeface="Merriweather"/>
              <a:sym typeface="Merriweather"/>
            </a:endParaRPr>
          </a:p>
        </p:txBody>
      </p:sp>
      <p:sp>
        <p:nvSpPr>
          <p:cNvPr id="172" name="Google Shape;172;p18"/>
          <p:cNvSpPr txBox="1"/>
          <p:nvPr/>
        </p:nvSpPr>
        <p:spPr>
          <a:xfrm>
            <a:off x="3393025" y="1760750"/>
            <a:ext cx="22764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300">
                <a:solidFill>
                  <a:schemeClr val="lt1"/>
                </a:solidFill>
                <a:latin typeface="Merriweather"/>
                <a:ea typeface="Merriweather"/>
                <a:cs typeface="Merriweather"/>
                <a:sym typeface="Merriweather"/>
              </a:rPr>
              <a:t>Table DIM_product</a:t>
            </a:r>
            <a:endParaRPr sz="1300">
              <a:solidFill>
                <a:schemeClr val="lt1"/>
              </a:solidFill>
              <a:latin typeface="Merriweather"/>
              <a:ea typeface="Merriweather"/>
              <a:cs typeface="Merriweather"/>
              <a:sym typeface="Merriweather"/>
            </a:endParaRPr>
          </a:p>
        </p:txBody>
      </p:sp>
      <p:sp>
        <p:nvSpPr>
          <p:cNvPr id="173" name="Google Shape;173;p18"/>
          <p:cNvSpPr txBox="1"/>
          <p:nvPr/>
        </p:nvSpPr>
        <p:spPr>
          <a:xfrm>
            <a:off x="2175188" y="3871000"/>
            <a:ext cx="19167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300">
                <a:solidFill>
                  <a:schemeClr val="lt1"/>
                </a:solidFill>
                <a:latin typeface="Merriweather Light"/>
                <a:ea typeface="Merriweather Light"/>
                <a:cs typeface="Merriweather Light"/>
                <a:sym typeface="Merriweather Light"/>
              </a:rPr>
              <a:t>Table DIM_order</a:t>
            </a:r>
            <a:endParaRPr sz="1300">
              <a:solidFill>
                <a:schemeClr val="lt1"/>
              </a:solidFill>
              <a:latin typeface="Merriweather Light"/>
              <a:ea typeface="Merriweather Light"/>
              <a:cs typeface="Merriweather Light"/>
              <a:sym typeface="Merriweather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9"/>
          <p:cNvSpPr txBox="1"/>
          <p:nvPr>
            <p:ph type="title"/>
          </p:nvPr>
        </p:nvSpPr>
        <p:spPr>
          <a:xfrm>
            <a:off x="1297500" y="393750"/>
            <a:ext cx="7038900" cy="688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latin typeface="Merriweather"/>
                <a:ea typeface="Merriweather"/>
                <a:cs typeface="Merriweather"/>
                <a:sym typeface="Merriweather"/>
              </a:rPr>
              <a:t>Vue de modèles</a:t>
            </a:r>
            <a:endParaRPr>
              <a:latin typeface="Merriweather"/>
              <a:ea typeface="Merriweather"/>
              <a:cs typeface="Merriweather"/>
              <a:sym typeface="Merriweather"/>
            </a:endParaRPr>
          </a:p>
        </p:txBody>
      </p:sp>
      <p:pic>
        <p:nvPicPr>
          <p:cNvPr id="179" name="Google Shape;179;p19"/>
          <p:cNvPicPr preferRelativeResize="0"/>
          <p:nvPr/>
        </p:nvPicPr>
        <p:blipFill>
          <a:blip r:embed="rId3">
            <a:alphaModFix/>
          </a:blip>
          <a:stretch>
            <a:fillRect/>
          </a:stretch>
        </p:blipFill>
        <p:spPr>
          <a:xfrm>
            <a:off x="1668225" y="1214400"/>
            <a:ext cx="6091631" cy="37561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1297500" y="393750"/>
            <a:ext cx="7038900" cy="662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latin typeface="Merriweather"/>
                <a:ea typeface="Merriweather"/>
                <a:cs typeface="Merriweather"/>
                <a:sym typeface="Merriweather"/>
              </a:rPr>
              <a:t>Premiers Chiffres</a:t>
            </a:r>
            <a:endParaRPr>
              <a:latin typeface="Merriweather"/>
              <a:ea typeface="Merriweather"/>
              <a:cs typeface="Merriweather"/>
              <a:sym typeface="Merriweather"/>
            </a:endParaRPr>
          </a:p>
        </p:txBody>
      </p:sp>
      <p:pic>
        <p:nvPicPr>
          <p:cNvPr id="185" name="Google Shape;185;p20"/>
          <p:cNvPicPr preferRelativeResize="0"/>
          <p:nvPr/>
        </p:nvPicPr>
        <p:blipFill>
          <a:blip r:embed="rId3">
            <a:alphaModFix/>
          </a:blip>
          <a:stretch>
            <a:fillRect/>
          </a:stretch>
        </p:blipFill>
        <p:spPr>
          <a:xfrm>
            <a:off x="6469824" y="1460250"/>
            <a:ext cx="2674169" cy="3530850"/>
          </a:xfrm>
          <a:prstGeom prst="rect">
            <a:avLst/>
          </a:prstGeom>
          <a:noFill/>
          <a:ln>
            <a:noFill/>
          </a:ln>
        </p:spPr>
      </p:pic>
      <p:sp>
        <p:nvSpPr>
          <p:cNvPr id="186" name="Google Shape;186;p20"/>
          <p:cNvSpPr txBox="1"/>
          <p:nvPr/>
        </p:nvSpPr>
        <p:spPr>
          <a:xfrm>
            <a:off x="2723763" y="2833125"/>
            <a:ext cx="35937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Représentation des chiffre totaux de l’entreprise sur le cumul des 4 ans de données qui ont été fournis</a:t>
            </a:r>
            <a:endParaRPr sz="1300">
              <a:solidFill>
                <a:schemeClr val="lt1"/>
              </a:solidFill>
              <a:latin typeface="Lato"/>
              <a:ea typeface="Lato"/>
              <a:cs typeface="Lato"/>
              <a:sym typeface="Lato"/>
            </a:endParaRPr>
          </a:p>
        </p:txBody>
      </p:sp>
      <p:pic>
        <p:nvPicPr>
          <p:cNvPr id="187" name="Google Shape;187;p20"/>
          <p:cNvPicPr preferRelativeResize="0"/>
          <p:nvPr/>
        </p:nvPicPr>
        <p:blipFill>
          <a:blip r:embed="rId4">
            <a:alphaModFix/>
          </a:blip>
          <a:stretch>
            <a:fillRect/>
          </a:stretch>
        </p:blipFill>
        <p:spPr>
          <a:xfrm>
            <a:off x="2571388" y="1460250"/>
            <a:ext cx="3898425" cy="685800"/>
          </a:xfrm>
          <a:prstGeom prst="rect">
            <a:avLst/>
          </a:prstGeom>
          <a:noFill/>
          <a:ln>
            <a:noFill/>
          </a:ln>
        </p:spPr>
      </p:pic>
      <p:pic>
        <p:nvPicPr>
          <p:cNvPr id="188" name="Google Shape;188;p20"/>
          <p:cNvPicPr preferRelativeResize="0"/>
          <p:nvPr/>
        </p:nvPicPr>
        <p:blipFill>
          <a:blip r:embed="rId5">
            <a:alphaModFix/>
          </a:blip>
          <a:stretch>
            <a:fillRect/>
          </a:stretch>
        </p:blipFill>
        <p:spPr>
          <a:xfrm>
            <a:off x="0" y="1460250"/>
            <a:ext cx="2571401" cy="3530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21"/>
          <p:cNvPicPr preferRelativeResize="0"/>
          <p:nvPr/>
        </p:nvPicPr>
        <p:blipFill>
          <a:blip r:embed="rId3">
            <a:alphaModFix/>
          </a:blip>
          <a:stretch>
            <a:fillRect/>
          </a:stretch>
        </p:blipFill>
        <p:spPr>
          <a:xfrm>
            <a:off x="5488350" y="152400"/>
            <a:ext cx="3589023" cy="4838698"/>
          </a:xfrm>
          <a:prstGeom prst="rect">
            <a:avLst/>
          </a:prstGeom>
          <a:noFill/>
          <a:ln>
            <a:noFill/>
          </a:ln>
        </p:spPr>
      </p:pic>
      <p:pic>
        <p:nvPicPr>
          <p:cNvPr id="194" name="Google Shape;194;p21"/>
          <p:cNvPicPr preferRelativeResize="0"/>
          <p:nvPr/>
        </p:nvPicPr>
        <p:blipFill>
          <a:blip r:embed="rId4">
            <a:alphaModFix/>
          </a:blip>
          <a:stretch>
            <a:fillRect/>
          </a:stretch>
        </p:blipFill>
        <p:spPr>
          <a:xfrm>
            <a:off x="2259350" y="1123100"/>
            <a:ext cx="3229001" cy="3868001"/>
          </a:xfrm>
          <a:prstGeom prst="rect">
            <a:avLst/>
          </a:prstGeom>
          <a:noFill/>
          <a:ln>
            <a:noFill/>
          </a:ln>
        </p:spPr>
      </p:pic>
      <p:sp>
        <p:nvSpPr>
          <p:cNvPr id="195" name="Google Shape;195;p21"/>
          <p:cNvSpPr txBox="1"/>
          <p:nvPr/>
        </p:nvSpPr>
        <p:spPr>
          <a:xfrm>
            <a:off x="902250" y="288175"/>
            <a:ext cx="4586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800">
                <a:solidFill>
                  <a:schemeClr val="lt1"/>
                </a:solidFill>
                <a:latin typeface="Merriweather"/>
                <a:ea typeface="Merriweather"/>
                <a:cs typeface="Merriweather"/>
                <a:sym typeface="Merriweather"/>
              </a:rPr>
              <a:t>Chiffre d’Affaire par année et par pays</a:t>
            </a:r>
            <a:endParaRPr sz="1800">
              <a:solidFill>
                <a:schemeClr val="lt1"/>
              </a:solidFill>
              <a:latin typeface="Merriweather"/>
              <a:ea typeface="Merriweather"/>
              <a:cs typeface="Merriweather"/>
              <a:sym typeface="Merriweather"/>
            </a:endParaRPr>
          </a:p>
        </p:txBody>
      </p:sp>
      <p:sp>
        <p:nvSpPr>
          <p:cNvPr id="196" name="Google Shape;196;p21"/>
          <p:cNvSpPr txBox="1"/>
          <p:nvPr/>
        </p:nvSpPr>
        <p:spPr>
          <a:xfrm>
            <a:off x="-57825" y="1435075"/>
            <a:ext cx="23172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On observe une augmentation constante du chiffre </a:t>
            </a:r>
            <a:r>
              <a:rPr lang="fr" sz="1300">
                <a:solidFill>
                  <a:schemeClr val="lt1"/>
                </a:solidFill>
                <a:latin typeface="Lato"/>
                <a:ea typeface="Lato"/>
                <a:cs typeface="Lato"/>
                <a:sym typeface="Lato"/>
              </a:rPr>
              <a:t>d'affaire, mais avec  une marge totale qui a tendance à diminuer lentement. </a:t>
            </a:r>
            <a:endParaRPr sz="1300">
              <a:solidFill>
                <a:schemeClr val="lt1"/>
              </a:solidFill>
              <a:latin typeface="Lato"/>
              <a:ea typeface="Lato"/>
              <a:cs typeface="Lato"/>
              <a:sym typeface="Lato"/>
            </a:endParaRPr>
          </a:p>
        </p:txBody>
      </p:sp>
      <p:sp>
        <p:nvSpPr>
          <p:cNvPr id="197" name="Google Shape;197;p21"/>
          <p:cNvSpPr txBox="1"/>
          <p:nvPr/>
        </p:nvSpPr>
        <p:spPr>
          <a:xfrm>
            <a:off x="0" y="3223450"/>
            <a:ext cx="2259300" cy="158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Lato"/>
                <a:ea typeface="Lato"/>
                <a:cs typeface="Lato"/>
                <a:sym typeface="Lato"/>
              </a:rPr>
              <a:t>La taille des bulles sur chaque pays est proportionnelle à la marge réalisée. On peut observer une forte domination des marchés français, allemands et anglais.</a:t>
            </a:r>
            <a:endParaRPr sz="13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